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  <p:sldMasterId id="2147483710" r:id="rId2"/>
    <p:sldMasterId id="2147483722" r:id="rId3"/>
    <p:sldMasterId id="2147483734" r:id="rId4"/>
    <p:sldMasterId id="2147483746" r:id="rId5"/>
  </p:sldMasterIdLst>
  <p:sldIdLst>
    <p:sldId id="256" r:id="rId6"/>
    <p:sldId id="270" r:id="rId7"/>
    <p:sldId id="257" r:id="rId8"/>
    <p:sldId id="274" r:id="rId9"/>
    <p:sldId id="275" r:id="rId10"/>
    <p:sldId id="276" r:id="rId11"/>
    <p:sldId id="264" r:id="rId12"/>
    <p:sldId id="265" r:id="rId13"/>
    <p:sldId id="266" r:id="rId14"/>
    <p:sldId id="267" r:id="rId15"/>
    <p:sldId id="273" r:id="rId16"/>
    <p:sldId id="269" r:id="rId17"/>
    <p:sldId id="259" r:id="rId18"/>
    <p:sldId id="26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89"/>
    <a:srgbClr val="F2B8FC"/>
    <a:srgbClr val="E9C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D650F0-778C-4B21-B479-C3C95EFB569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3B60AC-AD16-4E85-93C7-CA1B1B5173E8}">
      <dgm:prSet custT="1"/>
      <dgm:spPr/>
      <dgm:t>
        <a:bodyPr/>
        <a:lstStyle/>
        <a:p>
          <a:r>
            <a:rPr lang="en-US" altLang="ko-KR" sz="2700" dirty="0"/>
            <a:t>     </a:t>
          </a:r>
          <a:r>
            <a:rPr lang="en-US" altLang="ko-KR" sz="3600" dirty="0">
              <a:solidFill>
                <a:schemeClr val="accent5">
                  <a:lumMod val="60000"/>
                  <a:lumOff val="40000"/>
                </a:schemeClr>
              </a:solidFill>
            </a:rPr>
            <a:t>4</a:t>
          </a:r>
          <a:r>
            <a:rPr lang="ko-KR" altLang="en-US" sz="2700" dirty="0">
              <a:solidFill>
                <a:schemeClr val="accent5">
                  <a:lumMod val="60000"/>
                  <a:lumOff val="40000"/>
                </a:schemeClr>
              </a:solidFill>
            </a:rPr>
            <a:t>분할로 정리한 로비화면 </a:t>
          </a:r>
          <a:endParaRPr lang="en-US" sz="2700" dirty="0">
            <a:solidFill>
              <a:schemeClr val="accent5">
                <a:lumMod val="60000"/>
                <a:lumOff val="40000"/>
              </a:schemeClr>
            </a:solidFill>
          </a:endParaRPr>
        </a:p>
      </dgm:t>
    </dgm:pt>
    <dgm:pt modelId="{462E0BBF-5D02-4B06-8D9B-C5A43EC52872}" type="parTrans" cxnId="{99DB59E2-E684-4F3A-9D23-62B45F91C2E5}">
      <dgm:prSet/>
      <dgm:spPr/>
      <dgm:t>
        <a:bodyPr/>
        <a:lstStyle/>
        <a:p>
          <a:endParaRPr lang="en-US"/>
        </a:p>
      </dgm:t>
    </dgm:pt>
    <dgm:pt modelId="{6231F858-AD1E-430D-9430-B343B23430F3}" type="sibTrans" cxnId="{99DB59E2-E684-4F3A-9D23-62B45F91C2E5}">
      <dgm:prSet/>
      <dgm:spPr/>
      <dgm:t>
        <a:bodyPr/>
        <a:lstStyle/>
        <a:p>
          <a:endParaRPr lang="en-US"/>
        </a:p>
      </dgm:t>
    </dgm:pt>
    <dgm:pt modelId="{2389CD4A-5150-4A14-B9CA-CBC171689C40}">
      <dgm:prSet/>
      <dgm:spPr/>
      <dgm:t>
        <a:bodyPr/>
        <a:lstStyle/>
        <a:p>
          <a:r>
            <a:rPr lang="ko-KR" altLang="en-US" dirty="0"/>
            <a:t>    구별하기 쉬운 버프 </a:t>
          </a:r>
          <a:endParaRPr lang="en-US" dirty="0"/>
        </a:p>
      </dgm:t>
    </dgm:pt>
    <dgm:pt modelId="{53DE1807-BB6E-4481-B683-E71DEFAE4C40}" type="parTrans" cxnId="{8616217C-F395-4741-89CA-ABAAC450472F}">
      <dgm:prSet/>
      <dgm:spPr/>
      <dgm:t>
        <a:bodyPr/>
        <a:lstStyle/>
        <a:p>
          <a:endParaRPr lang="en-US"/>
        </a:p>
      </dgm:t>
    </dgm:pt>
    <dgm:pt modelId="{47AD0587-DB70-4EDF-AF4E-539F3B01E904}" type="sibTrans" cxnId="{8616217C-F395-4741-89CA-ABAAC450472F}">
      <dgm:prSet/>
      <dgm:spPr/>
      <dgm:t>
        <a:bodyPr/>
        <a:lstStyle/>
        <a:p>
          <a:endParaRPr lang="en-US"/>
        </a:p>
      </dgm:t>
    </dgm:pt>
    <dgm:pt modelId="{D27E7EB5-C7F8-4782-B16E-AA3E7170FB6C}">
      <dgm:prSet/>
      <dgm:spPr/>
      <dgm:t>
        <a:bodyPr/>
        <a:lstStyle/>
        <a:p>
          <a:r>
            <a:rPr lang="ko-KR" altLang="en-US" dirty="0"/>
            <a:t>   </a:t>
          </a:r>
          <a:r>
            <a:rPr lang="ko-KR" altLang="en-US" dirty="0">
              <a:solidFill>
                <a:schemeClr val="accent5">
                  <a:lumMod val="60000"/>
                  <a:lumOff val="40000"/>
                </a:schemeClr>
              </a:solidFill>
            </a:rPr>
            <a:t>가시성 높은 공격 순서 레일 </a:t>
          </a:r>
          <a:endParaRPr lang="en-US" dirty="0">
            <a:solidFill>
              <a:schemeClr val="accent5">
                <a:lumMod val="60000"/>
                <a:lumOff val="40000"/>
              </a:schemeClr>
            </a:solidFill>
          </a:endParaRPr>
        </a:p>
      </dgm:t>
    </dgm:pt>
    <dgm:pt modelId="{40AF8F26-773D-4B88-8CDE-AF82A2852B26}" type="parTrans" cxnId="{D577EC9F-D6CF-450A-9FAE-F27D5201CA30}">
      <dgm:prSet/>
      <dgm:spPr/>
      <dgm:t>
        <a:bodyPr/>
        <a:lstStyle/>
        <a:p>
          <a:endParaRPr lang="en-US"/>
        </a:p>
      </dgm:t>
    </dgm:pt>
    <dgm:pt modelId="{315E0160-E059-47FE-BAC8-F165E08507DC}" type="sibTrans" cxnId="{D577EC9F-D6CF-450A-9FAE-F27D5201CA30}">
      <dgm:prSet/>
      <dgm:spPr/>
      <dgm:t>
        <a:bodyPr/>
        <a:lstStyle/>
        <a:p>
          <a:endParaRPr lang="en-US"/>
        </a:p>
      </dgm:t>
    </dgm:pt>
    <dgm:pt modelId="{7CA874ED-9558-4A3E-B77A-3554385D9DD0}">
      <dgm:prSet/>
      <dgm:spPr/>
      <dgm:t>
        <a:bodyPr/>
        <a:lstStyle/>
        <a:p>
          <a:r>
            <a:rPr lang="ko-KR" altLang="en-US" dirty="0"/>
            <a:t>  공격 순서 창</a:t>
          </a:r>
          <a:endParaRPr lang="en-US" dirty="0"/>
        </a:p>
      </dgm:t>
    </dgm:pt>
    <dgm:pt modelId="{467973AD-6CE6-4E31-B946-E37D6EF46B3E}" type="parTrans" cxnId="{56233E52-43A7-4FC6-8BA8-68236E642BA7}">
      <dgm:prSet/>
      <dgm:spPr/>
      <dgm:t>
        <a:bodyPr/>
        <a:lstStyle/>
        <a:p>
          <a:endParaRPr lang="en-US"/>
        </a:p>
      </dgm:t>
    </dgm:pt>
    <dgm:pt modelId="{5F0681F8-AD22-41E4-A1E0-E16706C9C4BB}" type="sibTrans" cxnId="{56233E52-43A7-4FC6-8BA8-68236E642BA7}">
      <dgm:prSet/>
      <dgm:spPr/>
      <dgm:t>
        <a:bodyPr/>
        <a:lstStyle/>
        <a:p>
          <a:endParaRPr lang="en-US"/>
        </a:p>
      </dgm:t>
    </dgm:pt>
    <dgm:pt modelId="{0C32BC95-7C9F-452B-936A-3D9D1378F058}" type="pres">
      <dgm:prSet presAssocID="{04D650F0-778C-4B21-B479-C3C95EFB569B}" presName="linear" presStyleCnt="0">
        <dgm:presLayoutVars>
          <dgm:animLvl val="lvl"/>
          <dgm:resizeHandles val="exact"/>
        </dgm:presLayoutVars>
      </dgm:prSet>
      <dgm:spPr/>
    </dgm:pt>
    <dgm:pt modelId="{45199306-8920-4677-80CE-FBCA7438CC27}" type="pres">
      <dgm:prSet presAssocID="{C23B60AC-AD16-4E85-93C7-CA1B1B5173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954CAB5-AE41-4D3A-9683-19388F0FC163}" type="pres">
      <dgm:prSet presAssocID="{6231F858-AD1E-430D-9430-B343B23430F3}" presName="spacer" presStyleCnt="0"/>
      <dgm:spPr/>
    </dgm:pt>
    <dgm:pt modelId="{08F658E3-DCDF-49D9-A29B-295A0288E28C}" type="pres">
      <dgm:prSet presAssocID="{2389CD4A-5150-4A14-B9CA-CBC171689C4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6C9D258-4D51-48F2-8550-FEAA5A3EE767}" type="pres">
      <dgm:prSet presAssocID="{47AD0587-DB70-4EDF-AF4E-539F3B01E904}" presName="spacer" presStyleCnt="0"/>
      <dgm:spPr/>
    </dgm:pt>
    <dgm:pt modelId="{4F9A6DDE-3205-48CA-9D3A-9CCD5A7AD4F6}" type="pres">
      <dgm:prSet presAssocID="{D27E7EB5-C7F8-4782-B16E-AA3E7170FB6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5F9557D-BC67-41DA-967C-C91899314ECE}" type="pres">
      <dgm:prSet presAssocID="{315E0160-E059-47FE-BAC8-F165E08507DC}" presName="spacer" presStyleCnt="0"/>
      <dgm:spPr/>
    </dgm:pt>
    <dgm:pt modelId="{1C7AE697-8B4D-4AB8-A677-4D0D284E4ACC}" type="pres">
      <dgm:prSet presAssocID="{7CA874ED-9558-4A3E-B77A-3554385D9D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9C9C14-3EDA-4252-8557-DE23481F91FB}" type="presOf" srcId="{2389CD4A-5150-4A14-B9CA-CBC171689C40}" destId="{08F658E3-DCDF-49D9-A29B-295A0288E28C}" srcOrd="0" destOrd="0" presId="urn:microsoft.com/office/officeart/2005/8/layout/vList2"/>
    <dgm:cxn modelId="{6BA7E044-BD22-4E88-91B1-6A8B3A77CFE3}" type="presOf" srcId="{7CA874ED-9558-4A3E-B77A-3554385D9DD0}" destId="{1C7AE697-8B4D-4AB8-A677-4D0D284E4ACC}" srcOrd="0" destOrd="0" presId="urn:microsoft.com/office/officeart/2005/8/layout/vList2"/>
    <dgm:cxn modelId="{C567D667-228E-4CFC-805B-AA90BDC5A842}" type="presOf" srcId="{C23B60AC-AD16-4E85-93C7-CA1B1B5173E8}" destId="{45199306-8920-4677-80CE-FBCA7438CC27}" srcOrd="0" destOrd="0" presId="urn:microsoft.com/office/officeart/2005/8/layout/vList2"/>
    <dgm:cxn modelId="{403CF571-D8CE-41B7-8089-FEE561944867}" type="presOf" srcId="{D27E7EB5-C7F8-4782-B16E-AA3E7170FB6C}" destId="{4F9A6DDE-3205-48CA-9D3A-9CCD5A7AD4F6}" srcOrd="0" destOrd="0" presId="urn:microsoft.com/office/officeart/2005/8/layout/vList2"/>
    <dgm:cxn modelId="{56233E52-43A7-4FC6-8BA8-68236E642BA7}" srcId="{04D650F0-778C-4B21-B479-C3C95EFB569B}" destId="{7CA874ED-9558-4A3E-B77A-3554385D9DD0}" srcOrd="3" destOrd="0" parTransId="{467973AD-6CE6-4E31-B946-E37D6EF46B3E}" sibTransId="{5F0681F8-AD22-41E4-A1E0-E16706C9C4BB}"/>
    <dgm:cxn modelId="{8616217C-F395-4741-89CA-ABAAC450472F}" srcId="{04D650F0-778C-4B21-B479-C3C95EFB569B}" destId="{2389CD4A-5150-4A14-B9CA-CBC171689C40}" srcOrd="1" destOrd="0" parTransId="{53DE1807-BB6E-4481-B683-E71DEFAE4C40}" sibTransId="{47AD0587-DB70-4EDF-AF4E-539F3B01E904}"/>
    <dgm:cxn modelId="{E1228697-EBE4-4716-9F3E-E032795A5989}" type="presOf" srcId="{04D650F0-778C-4B21-B479-C3C95EFB569B}" destId="{0C32BC95-7C9F-452B-936A-3D9D1378F058}" srcOrd="0" destOrd="0" presId="urn:microsoft.com/office/officeart/2005/8/layout/vList2"/>
    <dgm:cxn modelId="{D577EC9F-D6CF-450A-9FAE-F27D5201CA30}" srcId="{04D650F0-778C-4B21-B479-C3C95EFB569B}" destId="{D27E7EB5-C7F8-4782-B16E-AA3E7170FB6C}" srcOrd="2" destOrd="0" parTransId="{40AF8F26-773D-4B88-8CDE-AF82A2852B26}" sibTransId="{315E0160-E059-47FE-BAC8-F165E08507DC}"/>
    <dgm:cxn modelId="{99DB59E2-E684-4F3A-9D23-62B45F91C2E5}" srcId="{04D650F0-778C-4B21-B479-C3C95EFB569B}" destId="{C23B60AC-AD16-4E85-93C7-CA1B1B5173E8}" srcOrd="0" destOrd="0" parTransId="{462E0BBF-5D02-4B06-8D9B-C5A43EC52872}" sibTransId="{6231F858-AD1E-430D-9430-B343B23430F3}"/>
    <dgm:cxn modelId="{0071EC88-5D82-4958-B36E-BF4A52A8E5E4}" type="presParOf" srcId="{0C32BC95-7C9F-452B-936A-3D9D1378F058}" destId="{45199306-8920-4677-80CE-FBCA7438CC27}" srcOrd="0" destOrd="0" presId="urn:microsoft.com/office/officeart/2005/8/layout/vList2"/>
    <dgm:cxn modelId="{96BDBFA1-0044-4B68-AB93-426525B7896E}" type="presParOf" srcId="{0C32BC95-7C9F-452B-936A-3D9D1378F058}" destId="{1954CAB5-AE41-4D3A-9683-19388F0FC163}" srcOrd="1" destOrd="0" presId="urn:microsoft.com/office/officeart/2005/8/layout/vList2"/>
    <dgm:cxn modelId="{C4512AB3-B4CC-4CCA-A8AF-37F87EABC858}" type="presParOf" srcId="{0C32BC95-7C9F-452B-936A-3D9D1378F058}" destId="{08F658E3-DCDF-49D9-A29B-295A0288E28C}" srcOrd="2" destOrd="0" presId="urn:microsoft.com/office/officeart/2005/8/layout/vList2"/>
    <dgm:cxn modelId="{4E0830C1-42C4-4467-A409-7AC4FD6359CC}" type="presParOf" srcId="{0C32BC95-7C9F-452B-936A-3D9D1378F058}" destId="{D6C9D258-4D51-48F2-8550-FEAA5A3EE767}" srcOrd="3" destOrd="0" presId="urn:microsoft.com/office/officeart/2005/8/layout/vList2"/>
    <dgm:cxn modelId="{A1D12B0F-1D42-4624-BAB6-214F689C5309}" type="presParOf" srcId="{0C32BC95-7C9F-452B-936A-3D9D1378F058}" destId="{4F9A6DDE-3205-48CA-9D3A-9CCD5A7AD4F6}" srcOrd="4" destOrd="0" presId="urn:microsoft.com/office/officeart/2005/8/layout/vList2"/>
    <dgm:cxn modelId="{4A95046A-7F37-4547-9B54-C6B6A1D53F36}" type="presParOf" srcId="{0C32BC95-7C9F-452B-936A-3D9D1378F058}" destId="{C5F9557D-BC67-41DA-967C-C91899314ECE}" srcOrd="5" destOrd="0" presId="urn:microsoft.com/office/officeart/2005/8/layout/vList2"/>
    <dgm:cxn modelId="{2B9D234B-10B0-42DA-A8CB-0A19D5AD4C36}" type="presParOf" srcId="{0C32BC95-7C9F-452B-936A-3D9D1378F058}" destId="{1C7AE697-8B4D-4AB8-A677-4D0D284E4AC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99306-8920-4677-80CE-FBCA7438CC27}">
      <dsp:nvSpPr>
        <dsp:cNvPr id="0" name=""/>
        <dsp:cNvSpPr/>
      </dsp:nvSpPr>
      <dsp:spPr>
        <a:xfrm>
          <a:off x="0" y="44179"/>
          <a:ext cx="6405063" cy="8371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     </a:t>
          </a:r>
          <a:r>
            <a:rPr lang="en-US" altLang="ko-KR" sz="3600" kern="1200" dirty="0">
              <a:solidFill>
                <a:schemeClr val="accent5">
                  <a:lumMod val="60000"/>
                  <a:lumOff val="40000"/>
                </a:schemeClr>
              </a:solidFill>
            </a:rPr>
            <a:t>4</a:t>
          </a:r>
          <a:r>
            <a:rPr lang="ko-KR" altLang="en-US" sz="2700" kern="1200" dirty="0">
              <a:solidFill>
                <a:schemeClr val="accent5">
                  <a:lumMod val="60000"/>
                  <a:lumOff val="40000"/>
                </a:schemeClr>
              </a:solidFill>
            </a:rPr>
            <a:t>분할로 정리한 로비화면 </a:t>
          </a:r>
          <a:endParaRPr lang="en-US" sz="2700" kern="1200" dirty="0">
            <a:solidFill>
              <a:schemeClr val="accent5">
                <a:lumMod val="60000"/>
                <a:lumOff val="40000"/>
              </a:schemeClr>
            </a:solidFill>
          </a:endParaRPr>
        </a:p>
      </dsp:txBody>
      <dsp:txXfrm>
        <a:off x="40866" y="85045"/>
        <a:ext cx="6323331" cy="755403"/>
      </dsp:txXfrm>
    </dsp:sp>
    <dsp:sp modelId="{08F658E3-DCDF-49D9-A29B-295A0288E28C}">
      <dsp:nvSpPr>
        <dsp:cNvPr id="0" name=""/>
        <dsp:cNvSpPr/>
      </dsp:nvSpPr>
      <dsp:spPr>
        <a:xfrm>
          <a:off x="0" y="959074"/>
          <a:ext cx="6405063" cy="8371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    구별하기 쉬운 버프 </a:t>
          </a:r>
          <a:endParaRPr lang="en-US" sz="2700" kern="1200" dirty="0"/>
        </a:p>
      </dsp:txBody>
      <dsp:txXfrm>
        <a:off x="40866" y="999940"/>
        <a:ext cx="6323331" cy="755403"/>
      </dsp:txXfrm>
    </dsp:sp>
    <dsp:sp modelId="{4F9A6DDE-3205-48CA-9D3A-9CCD5A7AD4F6}">
      <dsp:nvSpPr>
        <dsp:cNvPr id="0" name=""/>
        <dsp:cNvSpPr/>
      </dsp:nvSpPr>
      <dsp:spPr>
        <a:xfrm>
          <a:off x="0" y="1873970"/>
          <a:ext cx="6405063" cy="8371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   </a:t>
          </a:r>
          <a:r>
            <a:rPr lang="ko-KR" altLang="en-US" sz="2700" kern="1200" dirty="0">
              <a:solidFill>
                <a:schemeClr val="accent5">
                  <a:lumMod val="60000"/>
                  <a:lumOff val="40000"/>
                </a:schemeClr>
              </a:solidFill>
            </a:rPr>
            <a:t>가시성 높은 공격 순서 레일 </a:t>
          </a:r>
          <a:endParaRPr lang="en-US" sz="2700" kern="1200" dirty="0">
            <a:solidFill>
              <a:schemeClr val="accent5">
                <a:lumMod val="60000"/>
                <a:lumOff val="40000"/>
              </a:schemeClr>
            </a:solidFill>
          </a:endParaRPr>
        </a:p>
      </dsp:txBody>
      <dsp:txXfrm>
        <a:off x="40866" y="1914836"/>
        <a:ext cx="6323331" cy="755403"/>
      </dsp:txXfrm>
    </dsp:sp>
    <dsp:sp modelId="{1C7AE697-8B4D-4AB8-A677-4D0D284E4ACC}">
      <dsp:nvSpPr>
        <dsp:cNvPr id="0" name=""/>
        <dsp:cNvSpPr/>
      </dsp:nvSpPr>
      <dsp:spPr>
        <a:xfrm>
          <a:off x="0" y="2788865"/>
          <a:ext cx="6405063" cy="8371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  공격 순서 창</a:t>
          </a:r>
          <a:endParaRPr lang="en-US" sz="2700" kern="1200" dirty="0"/>
        </a:p>
      </dsp:txBody>
      <dsp:txXfrm>
        <a:off x="40866" y="2829731"/>
        <a:ext cx="6323331" cy="755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7553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051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779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978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928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000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985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181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019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0169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563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4244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8038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9389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4417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B43C3-8A86-44C2-AEF2-AB84E1615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0612E2-BEFB-4810-A7C5-241A3B56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A6A5E-45B7-4482-905C-9D0E93E3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8C632-6178-42F3-B6A9-845E8756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82E0A-EEAA-4900-882C-843E9545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1489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64CA3-3C03-4783-A081-20441CD0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71129-246A-469F-8408-6E85F601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040C-5635-4F34-A3FA-3BE5CB8A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25D31-F60A-42AA-A16C-03711C22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5641F-8CF8-4D7F-B06D-412444EB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3744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6D11F-9078-467C-9594-2882D5727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022BE9-F4C1-44A9-B409-D933B0680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A4FC7-5B50-4878-972D-C34CB316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1C502-41F7-4A20-8AFD-F16C9780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4E03E-9C5C-4CC7-A3F8-4194794D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9925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801B3-6CC2-47C7-81FA-F16EDAAA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F3B4D-A461-4AB7-854E-47286CD66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774A78-8ECA-43C1-A5DC-4D7CFF7D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4E767-6BF9-41C4-8C62-BA956794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39D0B0-142B-40FD-8588-47C35A2B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4A594D-C42D-4FC7-AA8B-5FA60C69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1273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09A2B-2E60-4C5E-8DBF-ECAB3E9B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54BDC2-23F4-415C-8702-67226E484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7EABFC-5F12-49EC-8ED3-6B812B8A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6DD61B-4BEA-4557-A659-8732FDEFB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5A3644-3ED3-4489-92B6-5FB2EE0E0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BB755E-A379-43C0-8335-D6DC3225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1C6697-BF6F-4C5C-B016-2FC785F6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C06C5D-6A50-49B0-B41A-E6EF44D2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5613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B0243-00BB-4E2C-B38E-E2C9659D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90E31-C5E2-4393-8DCC-DD6EB4B9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80CEA2-B5B8-40E2-9697-FB0CDE02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B51766-48B8-4374-B0C9-69D4A16A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9604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FF12F8-6D2A-4601-8535-91947E9C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244666-5996-42C6-854D-FDFA65D6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03B5-6810-409E-B274-20F1A357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129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3488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66AC6-79A4-4C4F-8E47-8255A8B1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49E9A-4CAC-4036-95D8-B7F0D89ED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AF14A2-9650-44E5-912C-5CA032BDD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5005FC-BCF0-4EF1-AF54-005461DE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4320E8-8774-41F0-8D56-A9C7A299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4BF811-4ADE-404B-B38D-9C3301FF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45149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302CD-9CEC-4910-8185-B8FA12F8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9CF3CB-BF03-42EF-B988-8DB6E0C7D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8996AF-52A4-4E1B-BBE2-510302C8A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51C8D-0574-4D0B-848A-0BDC4762C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7A261-3A4F-4641-8FD5-C2A059C91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347C75-73AB-43BE-A3A7-37A87BB5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8037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B0E26-C535-4258-BC12-3E66B285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45D36-3C6D-497D-944F-FE6F7221D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F859E-FF5E-4CC3-BD27-C32F195A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419E3-CAF3-47A8-9C25-3CA6217F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A7D935-7413-432C-B23C-AE2ECBEF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2099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CF6A54-6EE9-473D-91A3-A95879262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7B5A7-DF08-4DE1-A317-E39195445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A8807-68AC-4443-BEEC-3D140E1B2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51749F-87AB-4393-9867-EDA7F1EC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ECAC7-4200-4E54-A464-9D493917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64831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38520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05597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89151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192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89061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04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8022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9480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5963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39985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4539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95565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28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253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114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723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16448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467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894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306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051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234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7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453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932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901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774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36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54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B10C00-6DD7-4529-81D7-CEF95563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47BB3-5AE9-4CB7-9150-2DCA7A3CD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C5B244-75DE-4482-8709-AB35D2F94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1EE26-1094-4233-8A96-B91106CED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8AE8E-4845-4741-9299-6E2EFF4A5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92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51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i="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2위-&amp;gt;100위-&amp;gt;14위···부활한 &amp;#39;에픽세븐&amp;#39; - 전자신문">
            <a:extLst>
              <a:ext uri="{FF2B5EF4-FFF2-40B4-BE49-F238E27FC236}">
                <a16:creationId xmlns:a16="http://schemas.microsoft.com/office/drawing/2014/main" id="{00981D3A-888C-4050-BD85-4981AEE30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C3DC1C-0949-42E4-8215-E45D58314AD6}"/>
              </a:ext>
            </a:extLst>
          </p:cNvPr>
          <p:cNvSpPr/>
          <p:nvPr/>
        </p:nvSpPr>
        <p:spPr>
          <a:xfrm>
            <a:off x="0" y="42204"/>
            <a:ext cx="3390314" cy="6815786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BCBE08-A281-4F64-806A-B27302CF5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741" y="4741863"/>
            <a:ext cx="2738831" cy="1835914"/>
          </a:xfrm>
        </p:spPr>
        <p:txBody>
          <a:bodyPr>
            <a:noAutofit/>
          </a:bodyPr>
          <a:lstStyle/>
          <a:p>
            <a:pPr>
              <a:lnSpc>
                <a:spcPct val="104000"/>
              </a:lnSpc>
            </a:pPr>
            <a:r>
              <a:rPr lang="en-US" altLang="ko-KR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2017182041</a:t>
            </a:r>
            <a:r>
              <a:rPr lang="en-US" altLang="ko-KR" sz="1800" b="1" dirty="0">
                <a:solidFill>
                  <a:srgbClr val="FFE389"/>
                </a:solidFill>
              </a:rPr>
              <a:t> </a:t>
            </a:r>
            <a:r>
              <a:rPr lang="ko-KR" alt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조현식</a:t>
            </a:r>
            <a:endParaRPr lang="en-US" altLang="ko-KR" sz="1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4000"/>
              </a:lnSpc>
            </a:pPr>
            <a:r>
              <a:rPr lang="en-US" altLang="ko-KR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2017182042</a:t>
            </a:r>
            <a:r>
              <a:rPr lang="ko-KR" altLang="en-US" sz="1800" b="1" dirty="0">
                <a:solidFill>
                  <a:srgbClr val="FFE389"/>
                </a:solidFill>
              </a:rPr>
              <a:t> </a:t>
            </a:r>
            <a:r>
              <a:rPr lang="ko-KR" alt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주상호</a:t>
            </a:r>
            <a:endParaRPr lang="en-US" altLang="ko-KR" sz="1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4000"/>
              </a:lnSpc>
            </a:pPr>
            <a:r>
              <a:rPr lang="en-US" altLang="ko-KR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2017182043</a:t>
            </a:r>
            <a:r>
              <a:rPr lang="en-US" altLang="ko-KR" sz="1800" b="1" dirty="0">
                <a:solidFill>
                  <a:srgbClr val="FFE389"/>
                </a:solidFill>
              </a:rPr>
              <a:t> </a:t>
            </a:r>
            <a:r>
              <a:rPr lang="ko-KR" alt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최윤태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53D06B-76C8-4CC1-B199-E8D682BC1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46" y="1070162"/>
            <a:ext cx="4023360" cy="727575"/>
          </a:xfrm>
        </p:spPr>
        <p:txBody>
          <a:bodyPr anchor="b">
            <a:noAutofit/>
          </a:bodyPr>
          <a:lstStyle/>
          <a:p>
            <a:r>
              <a:rPr lang="ko-KR" altLang="en-US" sz="4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기말 </a:t>
            </a:r>
            <a:r>
              <a:rPr lang="ko-KR" altLang="en-US" sz="40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프로젝트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22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2CDE2E-0FC6-4F20-8743-720A83D6441B}"/>
              </a:ext>
            </a:extLst>
          </p:cNvPr>
          <p:cNvSpPr/>
          <p:nvPr/>
        </p:nvSpPr>
        <p:spPr>
          <a:xfrm>
            <a:off x="6406008" y="739054"/>
            <a:ext cx="3387045" cy="5791924"/>
          </a:xfrm>
          <a:prstGeom prst="rect">
            <a:avLst/>
          </a:prstGeom>
          <a:solidFill>
            <a:sysClr val="windowText" lastClr="000000">
              <a:alpha val="35000"/>
            </a:sys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 panose="020606030202050204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037EE2-85A8-4D03-86DA-9C3B4FAE737C}"/>
              </a:ext>
            </a:extLst>
          </p:cNvPr>
          <p:cNvSpPr/>
          <p:nvPr/>
        </p:nvSpPr>
        <p:spPr>
          <a:xfrm>
            <a:off x="1644008" y="1198332"/>
            <a:ext cx="3387045" cy="4064467"/>
          </a:xfrm>
          <a:prstGeom prst="rect">
            <a:avLst/>
          </a:prstGeom>
          <a:solidFill>
            <a:sysClr val="windowText" lastClr="000000">
              <a:alpha val="35000"/>
            </a:sys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 panose="020606030202050204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4AC36-BE5B-4B15-B44C-E6EAAAA4DD37}"/>
              </a:ext>
            </a:extLst>
          </p:cNvPr>
          <p:cNvSpPr txBox="1"/>
          <p:nvPr/>
        </p:nvSpPr>
        <p:spPr>
          <a:xfrm>
            <a:off x="284480" y="545950"/>
            <a:ext cx="413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FFE389"/>
                </a:solidFill>
              </a:rPr>
              <a:t>우하단</a:t>
            </a:r>
            <a:r>
              <a:rPr lang="ko-KR" altLang="en-US" sz="2800" b="1" dirty="0" err="1"/>
              <a:t>의</a:t>
            </a:r>
            <a:r>
              <a:rPr lang="ko-KR" altLang="en-US" sz="2800" b="1" dirty="0"/>
              <a:t> 전투버튼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EFF2E-AB80-4948-B58D-1A27C262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030" y="2369002"/>
            <a:ext cx="1447599" cy="1398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50CB3B-406D-4385-A46F-71659328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99" y="4646019"/>
            <a:ext cx="3199063" cy="180363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3CEA74-AA5B-41C5-AAA7-91A49DE234A7}"/>
              </a:ext>
            </a:extLst>
          </p:cNvPr>
          <p:cNvCxnSpPr>
            <a:cxnSpLocks/>
          </p:cNvCxnSpPr>
          <p:nvPr/>
        </p:nvCxnSpPr>
        <p:spPr>
          <a:xfrm>
            <a:off x="8043829" y="3961507"/>
            <a:ext cx="0" cy="5176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B2655F-6A02-4A8F-AF8B-FB5080CA32F4}"/>
              </a:ext>
            </a:extLst>
          </p:cNvPr>
          <p:cNvSpPr txBox="1"/>
          <p:nvPr/>
        </p:nvSpPr>
        <p:spPr>
          <a:xfrm>
            <a:off x="2758901" y="1663049"/>
            <a:ext cx="134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E389"/>
                </a:solidFill>
              </a:rPr>
              <a:t>기존</a:t>
            </a:r>
          </a:p>
        </p:txBody>
      </p:sp>
      <p:pic>
        <p:nvPicPr>
          <p:cNvPr id="15" name="그림 14" descr="텍스트, 실내, 레스토랑이(가) 표시된 사진&#10;&#10;자동 생성된 설명">
            <a:extLst>
              <a:ext uri="{FF2B5EF4-FFF2-40B4-BE49-F238E27FC236}">
                <a16:creationId xmlns:a16="http://schemas.microsoft.com/office/drawing/2014/main" id="{3D731C3C-3BC3-411B-9F44-9330C8D5F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85" t="76950" r="2677"/>
          <a:stretch/>
        </p:blipFill>
        <p:spPr>
          <a:xfrm>
            <a:off x="1911429" y="3156237"/>
            <a:ext cx="2852204" cy="13268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B2B7ED-28A9-4CE6-97E3-4B57F115D49C}"/>
              </a:ext>
            </a:extLst>
          </p:cNvPr>
          <p:cNvSpPr txBox="1"/>
          <p:nvPr/>
        </p:nvSpPr>
        <p:spPr>
          <a:xfrm>
            <a:off x="7585723" y="905945"/>
            <a:ext cx="112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E389"/>
                </a:solidFill>
              </a:rPr>
              <a:t>변경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355A4-3EBD-4161-9089-2D3E4E380D34}"/>
              </a:ext>
            </a:extLst>
          </p:cNvPr>
          <p:cNvSpPr txBox="1"/>
          <p:nvPr/>
        </p:nvSpPr>
        <p:spPr>
          <a:xfrm>
            <a:off x="6742743" y="1601493"/>
            <a:ext cx="280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E389"/>
                </a:solidFill>
                <a:latin typeface="맑은 고딕" panose="020F0502020204030204"/>
              </a:rPr>
              <a:t>하나의 버튼으로 세가지 모드 선택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388D6D-19B6-43E0-8119-B9B3D6FFEC96}"/>
              </a:ext>
            </a:extLst>
          </p:cNvPr>
          <p:cNvSpPr txBox="1"/>
          <p:nvPr/>
        </p:nvSpPr>
        <p:spPr>
          <a:xfrm>
            <a:off x="1877722" y="2359096"/>
            <a:ext cx="310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E389"/>
                </a:solidFill>
                <a:latin typeface="맑은 고딕" panose="020F0502020204030204"/>
              </a:rPr>
              <a:t>작은 화면 속 모드 별 버튼 </a:t>
            </a:r>
          </a:p>
        </p:txBody>
      </p:sp>
    </p:spTree>
    <p:extLst>
      <p:ext uri="{BB962C8B-B14F-4D97-AF65-F5344CB8AC3E}">
        <p14:creationId xmlns:p14="http://schemas.microsoft.com/office/powerpoint/2010/main" val="416985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E29395-5306-47F3-BA0C-7366F18CFD76}"/>
              </a:ext>
            </a:extLst>
          </p:cNvPr>
          <p:cNvSpPr/>
          <p:nvPr/>
        </p:nvSpPr>
        <p:spPr>
          <a:xfrm>
            <a:off x="334013" y="4288905"/>
            <a:ext cx="3050318" cy="2026689"/>
          </a:xfrm>
          <a:prstGeom prst="rect">
            <a:avLst/>
          </a:prstGeom>
          <a:solidFill>
            <a:sysClr val="windowText" lastClr="000000">
              <a:alpha val="35000"/>
            </a:sys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 panose="020606030202050204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A315DB-F84D-44EF-9C02-E5AF8F6D1963}"/>
              </a:ext>
            </a:extLst>
          </p:cNvPr>
          <p:cNvSpPr txBox="1"/>
          <p:nvPr/>
        </p:nvSpPr>
        <p:spPr>
          <a:xfrm>
            <a:off x="334013" y="538248"/>
            <a:ext cx="413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C000"/>
                </a:solidFill>
              </a:rPr>
              <a:t>버프</a:t>
            </a:r>
            <a:r>
              <a:rPr lang="en-US" altLang="ko-KR" sz="2800" b="1" dirty="0">
                <a:solidFill>
                  <a:srgbClr val="FFC000"/>
                </a:solidFill>
              </a:rPr>
              <a:t>/ </a:t>
            </a:r>
            <a:r>
              <a:rPr lang="ko-KR" altLang="en-US" sz="2800" b="1" dirty="0" err="1">
                <a:solidFill>
                  <a:srgbClr val="FFC000"/>
                </a:solidFill>
              </a:rPr>
              <a:t>디버프</a:t>
            </a:r>
            <a:r>
              <a:rPr lang="ko-KR" altLang="en-US" sz="2800" b="1" dirty="0">
                <a:solidFill>
                  <a:srgbClr val="FFC000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디자인</a:t>
            </a:r>
          </a:p>
        </p:txBody>
      </p:sp>
      <p:pic>
        <p:nvPicPr>
          <p:cNvPr id="14" name="내용 개체 틀 4" descr="실내, 묶음, 여러개이(가) 표시된 사진&#10;&#10;자동 생성된 설명">
            <a:extLst>
              <a:ext uri="{FF2B5EF4-FFF2-40B4-BE49-F238E27FC236}">
                <a16:creationId xmlns:a16="http://schemas.microsoft.com/office/drawing/2014/main" id="{22901693-7724-4ECD-88DE-DF8E4B8B2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3" t="5833" r="17481" b="54029"/>
          <a:stretch/>
        </p:blipFill>
        <p:spPr>
          <a:xfrm>
            <a:off x="3517244" y="4254489"/>
            <a:ext cx="3050318" cy="1956965"/>
          </a:xfrm>
          <a:prstGeom prst="rect">
            <a:avLst/>
          </a:prstGeom>
        </p:spPr>
      </p:pic>
      <p:pic>
        <p:nvPicPr>
          <p:cNvPr id="15" name="그림 14" descr="게이지이(가) 표시된 사진&#10;&#10;자동 생성된 설명">
            <a:extLst>
              <a:ext uri="{FF2B5EF4-FFF2-40B4-BE49-F238E27FC236}">
                <a16:creationId xmlns:a16="http://schemas.microsoft.com/office/drawing/2014/main" id="{AB2F5B6D-5D73-4B65-8B8E-B59E0E4F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47" y="2184615"/>
            <a:ext cx="1524000" cy="76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83E06A-9D83-410D-95EB-E3310C40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839" y="2184615"/>
            <a:ext cx="1524000" cy="762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736F0D-1D51-47C1-8370-993554CAED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389" t="23632" r="19720" b="40968"/>
          <a:stretch/>
        </p:blipFill>
        <p:spPr>
          <a:xfrm>
            <a:off x="8086435" y="3984438"/>
            <a:ext cx="2919009" cy="22401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DD5C29-AA92-447A-BDD1-6219432016BF}"/>
              </a:ext>
            </a:extLst>
          </p:cNvPr>
          <p:cNvCxnSpPr>
            <a:cxnSpLocks/>
          </p:cNvCxnSpPr>
          <p:nvPr/>
        </p:nvCxnSpPr>
        <p:spPr>
          <a:xfrm>
            <a:off x="5720537" y="2542405"/>
            <a:ext cx="31607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B6ED227-97E0-4A17-BE1B-6C4D13198749}"/>
              </a:ext>
            </a:extLst>
          </p:cNvPr>
          <p:cNvCxnSpPr>
            <a:cxnSpLocks/>
          </p:cNvCxnSpPr>
          <p:nvPr/>
        </p:nvCxnSpPr>
        <p:spPr>
          <a:xfrm>
            <a:off x="6700475" y="5223563"/>
            <a:ext cx="757889" cy="94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736313-5E5C-408D-B898-BBEE1DE73E1A}"/>
              </a:ext>
            </a:extLst>
          </p:cNvPr>
          <p:cNvSpPr/>
          <p:nvPr/>
        </p:nvSpPr>
        <p:spPr>
          <a:xfrm>
            <a:off x="380203" y="1359277"/>
            <a:ext cx="2962087" cy="2331026"/>
          </a:xfrm>
          <a:prstGeom prst="rect">
            <a:avLst/>
          </a:prstGeom>
          <a:solidFill>
            <a:sysClr val="windowText" lastClr="000000">
              <a:alpha val="35000"/>
            </a:sys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 panose="020606030202050204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55B5A-BC0A-41EA-B18A-E8EDA1D7B876}"/>
              </a:ext>
            </a:extLst>
          </p:cNvPr>
          <p:cNvSpPr txBox="1"/>
          <p:nvPr/>
        </p:nvSpPr>
        <p:spPr>
          <a:xfrm>
            <a:off x="639876" y="1729296"/>
            <a:ext cx="2630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389"/>
                </a:solidFill>
              </a:rPr>
              <a:t>버프</a:t>
            </a:r>
            <a:r>
              <a:rPr lang="en-US" altLang="ko-KR" sz="2800" dirty="0">
                <a:solidFill>
                  <a:srgbClr val="FFE389"/>
                </a:solidFill>
              </a:rPr>
              <a:t> – </a:t>
            </a:r>
            <a:r>
              <a:rPr lang="ko-KR" altLang="en-US" sz="2800" dirty="0">
                <a:solidFill>
                  <a:srgbClr val="FFE389"/>
                </a:solidFill>
              </a:rPr>
              <a:t>화이트</a:t>
            </a:r>
            <a:endParaRPr lang="en-US" altLang="ko-KR" sz="2800" dirty="0">
              <a:solidFill>
                <a:srgbClr val="FFE389"/>
              </a:solidFill>
            </a:endParaRPr>
          </a:p>
          <a:p>
            <a:endParaRPr lang="en-US" altLang="ko-KR" sz="2800" dirty="0">
              <a:solidFill>
                <a:srgbClr val="FFE389"/>
              </a:solidFill>
            </a:endParaRPr>
          </a:p>
          <a:p>
            <a:r>
              <a:rPr lang="ko-KR" altLang="en-US" sz="2800" dirty="0" err="1">
                <a:solidFill>
                  <a:srgbClr val="FFE389"/>
                </a:solidFill>
              </a:rPr>
              <a:t>디버프</a:t>
            </a:r>
            <a:r>
              <a:rPr lang="ko-KR" altLang="en-US" sz="2800" dirty="0">
                <a:solidFill>
                  <a:srgbClr val="FFE389"/>
                </a:solidFill>
              </a:rPr>
              <a:t> </a:t>
            </a:r>
            <a:r>
              <a:rPr lang="en-US" altLang="ko-KR" sz="2800" dirty="0">
                <a:solidFill>
                  <a:srgbClr val="FFE389"/>
                </a:solidFill>
              </a:rPr>
              <a:t>- </a:t>
            </a:r>
            <a:r>
              <a:rPr lang="ko-KR" altLang="en-US" sz="2800" dirty="0">
                <a:solidFill>
                  <a:srgbClr val="FFE389"/>
                </a:solidFill>
              </a:rPr>
              <a:t>블랙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239D6B-C031-49E5-B248-811C6C64D44E}"/>
              </a:ext>
            </a:extLst>
          </p:cNvPr>
          <p:cNvSpPr txBox="1"/>
          <p:nvPr/>
        </p:nvSpPr>
        <p:spPr>
          <a:xfrm>
            <a:off x="763406" y="4609751"/>
            <a:ext cx="2469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389"/>
                </a:solidFill>
              </a:rPr>
              <a:t>중복 </a:t>
            </a:r>
            <a:r>
              <a:rPr lang="ko-KR" altLang="en-US" sz="2800" dirty="0" err="1">
                <a:solidFill>
                  <a:srgbClr val="FFE389"/>
                </a:solidFill>
              </a:rPr>
              <a:t>카운팅</a:t>
            </a:r>
            <a:endParaRPr lang="en-US" altLang="ko-KR" sz="2800" dirty="0">
              <a:solidFill>
                <a:srgbClr val="FFE389"/>
              </a:solidFill>
            </a:endParaRPr>
          </a:p>
          <a:p>
            <a:endParaRPr lang="en-US" altLang="ko-KR" sz="2800" dirty="0">
              <a:solidFill>
                <a:srgbClr val="FFE389"/>
              </a:solidFill>
            </a:endParaRPr>
          </a:p>
          <a:p>
            <a:r>
              <a:rPr lang="ko-KR" altLang="en-US" sz="2800" dirty="0">
                <a:solidFill>
                  <a:srgbClr val="FFE389"/>
                </a:solidFill>
              </a:rPr>
              <a:t>종류별 컬러 </a:t>
            </a:r>
          </a:p>
        </p:txBody>
      </p:sp>
    </p:spTree>
    <p:extLst>
      <p:ext uri="{BB962C8B-B14F-4D97-AF65-F5344CB8AC3E}">
        <p14:creationId xmlns:p14="http://schemas.microsoft.com/office/powerpoint/2010/main" val="183460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C2885F8-B634-4348-89D3-1BE62C896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76" y="1961734"/>
            <a:ext cx="2997714" cy="37944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C74834-C442-4A30-A155-74662099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38673" y="3429000"/>
            <a:ext cx="508030" cy="3072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CC1B8A-A8EB-4737-BCDF-39C2B988A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315" y="235559"/>
            <a:ext cx="1628418" cy="29847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11D257-CE4E-477F-9C03-8093BCECA414}"/>
              </a:ext>
            </a:extLst>
          </p:cNvPr>
          <p:cNvSpPr txBox="1"/>
          <p:nvPr/>
        </p:nvSpPr>
        <p:spPr>
          <a:xfrm>
            <a:off x="4534423" y="1939355"/>
            <a:ext cx="342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rgbClr val="FFE389"/>
                </a:solidFill>
              </a:rPr>
              <a:t>기존</a:t>
            </a:r>
            <a:r>
              <a:rPr lang="ko-KR" altLang="en-US" sz="2400" dirty="0">
                <a:solidFill>
                  <a:schemeClr val="bg1"/>
                </a:solidFill>
              </a:rPr>
              <a:t> 레일 </a:t>
            </a:r>
            <a:r>
              <a:rPr lang="en-US" altLang="ko-KR" sz="2400" dirty="0">
                <a:solidFill>
                  <a:schemeClr val="bg1"/>
                </a:solidFill>
              </a:rPr>
              <a:t>+ </a:t>
            </a:r>
            <a:r>
              <a:rPr lang="ko-KR" altLang="en-US" sz="2400" dirty="0">
                <a:solidFill>
                  <a:srgbClr val="FFE389"/>
                </a:solidFill>
              </a:rPr>
              <a:t>순서 창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7FBDF67-66EE-483A-982A-E6C5C484D678}"/>
              </a:ext>
            </a:extLst>
          </p:cNvPr>
          <p:cNvCxnSpPr>
            <a:cxnSpLocks/>
          </p:cNvCxnSpPr>
          <p:nvPr/>
        </p:nvCxnSpPr>
        <p:spPr>
          <a:xfrm>
            <a:off x="4710658" y="2762108"/>
            <a:ext cx="30597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869A39-69AA-418E-AD4A-84F66EA9A336}"/>
              </a:ext>
            </a:extLst>
          </p:cNvPr>
          <p:cNvCxnSpPr>
            <a:cxnSpLocks/>
          </p:cNvCxnSpPr>
          <p:nvPr/>
        </p:nvCxnSpPr>
        <p:spPr>
          <a:xfrm>
            <a:off x="4561785" y="4814154"/>
            <a:ext cx="49775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A315DB-F84D-44EF-9C02-E5AF8F6D1963}"/>
              </a:ext>
            </a:extLst>
          </p:cNvPr>
          <p:cNvSpPr txBox="1"/>
          <p:nvPr/>
        </p:nvSpPr>
        <p:spPr>
          <a:xfrm>
            <a:off x="670344" y="753421"/>
            <a:ext cx="413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E389"/>
                </a:solidFill>
              </a:rPr>
              <a:t>속도 레일</a:t>
            </a:r>
            <a:r>
              <a:rPr lang="ko-KR" altLang="en-US" sz="2800" b="1" dirty="0">
                <a:solidFill>
                  <a:schemeClr val="bg1"/>
                </a:solidFill>
              </a:rPr>
              <a:t>의 타입 선택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BE82D8-E2CE-485C-A60F-60774C11BD2E}"/>
              </a:ext>
            </a:extLst>
          </p:cNvPr>
          <p:cNvSpPr txBox="1"/>
          <p:nvPr/>
        </p:nvSpPr>
        <p:spPr>
          <a:xfrm>
            <a:off x="4561785" y="3895480"/>
            <a:ext cx="3939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rgbClr val="FFE389"/>
                </a:solidFill>
              </a:rPr>
              <a:t>변경된 간격 </a:t>
            </a:r>
            <a:r>
              <a:rPr lang="ko-KR" altLang="en-US" sz="2400" dirty="0">
                <a:solidFill>
                  <a:schemeClr val="bg1"/>
                </a:solidFill>
              </a:rPr>
              <a:t>적용 레일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85268F-C19B-4CD4-B8D7-B3F5B84C4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45"/>
          <a:stretch/>
        </p:blipFill>
        <p:spPr>
          <a:xfrm>
            <a:off x="8522616" y="257735"/>
            <a:ext cx="401373" cy="3071059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568FEAEA-C634-4FA4-B4D2-553C477E00EA}"/>
              </a:ext>
            </a:extLst>
          </p:cNvPr>
          <p:cNvSpPr/>
          <p:nvPr/>
        </p:nvSpPr>
        <p:spPr>
          <a:xfrm>
            <a:off x="713242" y="4142509"/>
            <a:ext cx="3378383" cy="734291"/>
          </a:xfrm>
          <a:prstGeom prst="frame">
            <a:avLst>
              <a:gd name="adj1" fmla="val 412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2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2위-&amp;gt;100위-&amp;gt;14위···부활한 &amp;#39;에픽세븐&amp;#39; - 전자신문">
            <a:extLst>
              <a:ext uri="{FF2B5EF4-FFF2-40B4-BE49-F238E27FC236}">
                <a16:creationId xmlns:a16="http://schemas.microsoft.com/office/drawing/2014/main" id="{AC9C4EBB-30A1-47AF-A16D-4E9E51A92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43776F-FABF-4E36-8EEA-A808CE0A1284}"/>
              </a:ext>
            </a:extLst>
          </p:cNvPr>
          <p:cNvSpPr/>
          <p:nvPr/>
        </p:nvSpPr>
        <p:spPr>
          <a:xfrm>
            <a:off x="856356" y="620109"/>
            <a:ext cx="10058400" cy="5878621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085DBB-A2A2-42F1-A5CD-5B72C87C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D9593E-A6A0-4825-B278-606E3A1B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41" y="22071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</a:rPr>
              <a:t> 버프의 색깔이 다양해지면서 전투 화면이 다소 산만해짐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</a:rPr>
              <a:t> 몇몇 컨텐츠를 이용하기 위해 액션이 늘어남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767AD76B-51EB-47DF-BCF1-49D3C39B8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37" y="2814365"/>
            <a:ext cx="2286000" cy="762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6EE8E7-9135-43F8-BFCB-43C16E8233A8}"/>
              </a:ext>
            </a:extLst>
          </p:cNvPr>
          <p:cNvSpPr/>
          <p:nvPr/>
        </p:nvSpPr>
        <p:spPr>
          <a:xfrm>
            <a:off x="856356" y="620109"/>
            <a:ext cx="10058400" cy="1345266"/>
          </a:xfrm>
          <a:prstGeom prst="rect">
            <a:avLst/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6F1357-6505-4F0A-A4EF-1B2A9F030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45" y="4528780"/>
            <a:ext cx="2796674" cy="9996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71A1B9-B87D-4F2F-8768-4FB9C443D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941" y="4382817"/>
            <a:ext cx="1146404" cy="16291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110DE6-9D3B-4F75-B96A-29B1D148C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744" y="4502962"/>
            <a:ext cx="2679096" cy="150895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960D940-8E22-486E-AB07-CBFCD16FA458}"/>
              </a:ext>
            </a:extLst>
          </p:cNvPr>
          <p:cNvCxnSpPr>
            <a:cxnSpLocks/>
          </p:cNvCxnSpPr>
          <p:nvPr/>
        </p:nvCxnSpPr>
        <p:spPr>
          <a:xfrm>
            <a:off x="4219012" y="5122695"/>
            <a:ext cx="76814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15D82F-2880-4896-8397-ABB9BA430C65}"/>
              </a:ext>
            </a:extLst>
          </p:cNvPr>
          <p:cNvCxnSpPr>
            <a:cxnSpLocks/>
          </p:cNvCxnSpPr>
          <p:nvPr/>
        </p:nvCxnSpPr>
        <p:spPr>
          <a:xfrm flipV="1">
            <a:off x="6477281" y="5122695"/>
            <a:ext cx="900981" cy="4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25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2위-&amp;gt;100위-&amp;gt;14위···부활한 &amp;#39;에픽세븐&amp;#39; - 전자신문">
            <a:extLst>
              <a:ext uri="{FF2B5EF4-FFF2-40B4-BE49-F238E27FC236}">
                <a16:creationId xmlns:a16="http://schemas.microsoft.com/office/drawing/2014/main" id="{DA1778C2-259A-42C9-B605-8F5B664EA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1495DC9-A9E0-4681-9A22-7B500C337420}"/>
              </a:ext>
            </a:extLst>
          </p:cNvPr>
          <p:cNvSpPr/>
          <p:nvPr/>
        </p:nvSpPr>
        <p:spPr>
          <a:xfrm>
            <a:off x="452944" y="167099"/>
            <a:ext cx="5643055" cy="6229516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323204-5D85-4646-A998-BDDE2606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FD24C-3772-45D4-A81F-19853FF0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945" y="2294429"/>
            <a:ext cx="6514133" cy="38325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버튼누르는</a:t>
            </a:r>
            <a:r>
              <a:rPr lang="ko-KR" altLang="en-US" dirty="0">
                <a:solidFill>
                  <a:schemeClr val="bg1"/>
                </a:solidFill>
              </a:rPr>
              <a:t> 실수가 줄어들었다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chemeClr val="bg1"/>
                </a:solidFill>
              </a:rPr>
              <a:t>전체적으로 </a:t>
            </a:r>
            <a:r>
              <a:rPr lang="ko-KR" altLang="en-US" dirty="0" err="1">
                <a:solidFill>
                  <a:schemeClr val="bg1"/>
                </a:solidFill>
              </a:rPr>
              <a:t>깔끔해보인다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chemeClr val="bg1"/>
                </a:solidFill>
              </a:rPr>
              <a:t>편리한 전투시스템을 제공한다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C752D7-53F8-4EFC-A814-4486D98A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30" y="883301"/>
            <a:ext cx="5463764" cy="37608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5FEC6A-F22C-4116-A4FB-2E463CAF5E11}"/>
              </a:ext>
            </a:extLst>
          </p:cNvPr>
          <p:cNvSpPr/>
          <p:nvPr/>
        </p:nvSpPr>
        <p:spPr>
          <a:xfrm>
            <a:off x="856356" y="620109"/>
            <a:ext cx="4582182" cy="1345266"/>
          </a:xfrm>
          <a:prstGeom prst="rect">
            <a:avLst/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75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2위-&amp;gt;100위-&amp;gt;14위···부활한 &amp;#39;에픽세븐&amp;#39; - 전자신문">
            <a:extLst>
              <a:ext uri="{FF2B5EF4-FFF2-40B4-BE49-F238E27FC236}">
                <a16:creationId xmlns:a16="http://schemas.microsoft.com/office/drawing/2014/main" id="{71D8AC97-9CBF-4010-AC70-8C71C81EE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B1E76C-8C49-4753-98F3-80972697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005" y="2567348"/>
            <a:ext cx="3747989" cy="1450757"/>
          </a:xfrm>
        </p:spPr>
        <p:txBody>
          <a:bodyPr/>
          <a:lstStyle/>
          <a:p>
            <a:r>
              <a:rPr lang="ko-KR" altLang="en-US" sz="6000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362882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6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F0502020204030204"/>
              <a:ea typeface="+mn-ea"/>
              <a:cs typeface="+mn-cs"/>
            </a:endParaRPr>
          </a:p>
        </p:txBody>
      </p:sp>
      <p:pic>
        <p:nvPicPr>
          <p:cNvPr id="6" name="그림 5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F082F205-BF83-452C-A877-DF3005920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442"/>
          <a:stretch/>
        </p:blipFill>
        <p:spPr>
          <a:xfrm>
            <a:off x="1" y="-47282"/>
            <a:ext cx="12191999" cy="6858000"/>
          </a:xfrm>
          <a:prstGeom prst="rect">
            <a:avLst/>
          </a:prstGeom>
        </p:spPr>
      </p:pic>
      <p:sp>
        <p:nvSpPr>
          <p:cNvPr id="56" name="Rectangle 48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F0502020204030204"/>
              <a:ea typeface="+mn-ea"/>
              <a:cs typeface="+mn-cs"/>
            </a:endParaRPr>
          </a:p>
        </p:txBody>
      </p:sp>
      <p:pic>
        <p:nvPicPr>
          <p:cNvPr id="8" name="그림 7" descr="텍스트, 실내, 레스토랑이(가) 표시된 사진&#10;&#10;자동 생성된 설명">
            <a:extLst>
              <a:ext uri="{FF2B5EF4-FFF2-40B4-BE49-F238E27FC236}">
                <a16:creationId xmlns:a16="http://schemas.microsoft.com/office/drawing/2014/main" id="{B9FAC47A-388C-428D-A1C8-DCD3C0200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6" r="16574"/>
          <a:stretch/>
        </p:blipFill>
        <p:spPr>
          <a:xfrm>
            <a:off x="1286934" y="1254281"/>
            <a:ext cx="3364187" cy="4254879"/>
          </a:xfrm>
          <a:prstGeom prst="rect">
            <a:avLst/>
          </a:prstGeom>
        </p:spPr>
      </p:pic>
      <p:cxnSp>
        <p:nvCxnSpPr>
          <p:cNvPr id="57" name="Straight Connector 5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BF5F3F-3E3A-4826-B8D8-CECDC4D9F811}"/>
              </a:ext>
            </a:extLst>
          </p:cNvPr>
          <p:cNvSpPr/>
          <p:nvPr/>
        </p:nvSpPr>
        <p:spPr>
          <a:xfrm>
            <a:off x="5225041" y="904226"/>
            <a:ext cx="6392738" cy="5132319"/>
          </a:xfrm>
          <a:prstGeom prst="rect">
            <a:avLst/>
          </a:prstGeom>
          <a:solidFill>
            <a:sysClr val="windowText" lastClr="000000">
              <a:alpha val="86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45B182-6BBA-4741-A2BF-8A36A22C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582" y="2535234"/>
            <a:ext cx="5696098" cy="333385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지저분한 화면</a:t>
            </a:r>
            <a:endParaRPr lang="en-US" altLang="ko-KR" dirty="0"/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ko-KR" altLang="en-US" dirty="0"/>
              <a:t>직관성이 떨어지는 아이콘 디자인</a:t>
            </a:r>
            <a:endParaRPr lang="en-US" altLang="ko-KR" dirty="0"/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ko-KR" altLang="en-US" dirty="0"/>
              <a:t>작은 화면 속 중복되는 버튼들</a:t>
            </a:r>
            <a:endParaRPr lang="en-US" altLang="ko-KR" dirty="0"/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ko-KR" altLang="en-US" dirty="0"/>
              <a:t>알아보기 힘든 공격순서</a:t>
            </a:r>
            <a:endParaRPr lang="en-US" altLang="ko-KR" dirty="0"/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ko-KR" altLang="en-US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56DD8A-C2DF-40BB-8DA7-398339C4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582" y="521595"/>
            <a:ext cx="5696097" cy="1691904"/>
          </a:xfrm>
        </p:spPr>
        <p:txBody>
          <a:bodyPr>
            <a:normAutofit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 이유</a:t>
            </a:r>
          </a:p>
        </p:txBody>
      </p:sp>
    </p:spTree>
    <p:extLst>
      <p:ext uri="{BB962C8B-B14F-4D97-AF65-F5344CB8AC3E}">
        <p14:creationId xmlns:p14="http://schemas.microsoft.com/office/powerpoint/2010/main" val="345227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262F3769-D3A5-4FD6-BAFC-845D2598E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442"/>
          <a:stretch/>
        </p:blipFill>
        <p:spPr>
          <a:xfrm>
            <a:off x="-6101" y="14606"/>
            <a:ext cx="12191999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DF61AD1-0FD2-41A8-B3E6-DC4653450DE5}"/>
              </a:ext>
            </a:extLst>
          </p:cNvPr>
          <p:cNvSpPr/>
          <p:nvPr/>
        </p:nvSpPr>
        <p:spPr>
          <a:xfrm>
            <a:off x="5648223" y="29212"/>
            <a:ext cx="2872792" cy="6828788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4C845D-3597-412F-A983-0E10CD6FB814}"/>
              </a:ext>
            </a:extLst>
          </p:cNvPr>
          <p:cNvSpPr/>
          <p:nvPr/>
        </p:nvSpPr>
        <p:spPr>
          <a:xfrm>
            <a:off x="5696097" y="-623"/>
            <a:ext cx="2824918" cy="3355508"/>
          </a:xfrm>
          <a:prstGeom prst="rect">
            <a:avLst/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56DD8A-C2DF-40BB-8DA7-398339C4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913" y="262110"/>
            <a:ext cx="4103370" cy="1689154"/>
          </a:xfrm>
        </p:spPr>
        <p:txBody>
          <a:bodyPr>
            <a:norm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0007CC-9B25-4733-93B8-8EB54A5B1D4F}"/>
              </a:ext>
            </a:extLst>
          </p:cNvPr>
          <p:cNvSpPr/>
          <p:nvPr/>
        </p:nvSpPr>
        <p:spPr>
          <a:xfrm>
            <a:off x="-6101" y="29212"/>
            <a:ext cx="5696097" cy="6858000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실내, 레스토랑이(가) 표시된 사진&#10;&#10;자동 생성된 설명">
            <a:extLst>
              <a:ext uri="{FF2B5EF4-FFF2-40B4-BE49-F238E27FC236}">
                <a16:creationId xmlns:a16="http://schemas.microsoft.com/office/drawing/2014/main" id="{B9FAC47A-388C-428D-A1C8-DCD3C02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05" y="322485"/>
            <a:ext cx="5229768" cy="3001841"/>
          </a:xfrm>
          <a:prstGeom prst="rect">
            <a:avLst/>
          </a:prstGeom>
        </p:spPr>
      </p:pic>
      <p:pic>
        <p:nvPicPr>
          <p:cNvPr id="6" name="그림 5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F082F205-BF83-452C-A877-DF300592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9" y="3600162"/>
            <a:ext cx="5335716" cy="2950083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4DB7EAC5-E6F5-475C-BCF3-EC70780956B7}"/>
              </a:ext>
            </a:extLst>
          </p:cNvPr>
          <p:cNvSpPr txBox="1">
            <a:spLocks/>
          </p:cNvSpPr>
          <p:nvPr/>
        </p:nvSpPr>
        <p:spPr>
          <a:xfrm>
            <a:off x="8964870" y="2594883"/>
            <a:ext cx="2779691" cy="129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C000"/>
                </a:solidFill>
              </a:rPr>
              <a:t>로비 화면</a:t>
            </a: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7B95BAE9-D149-48DB-B6EC-69EC2706B9F7}"/>
              </a:ext>
            </a:extLst>
          </p:cNvPr>
          <p:cNvSpPr txBox="1">
            <a:spLocks/>
          </p:cNvSpPr>
          <p:nvPr/>
        </p:nvSpPr>
        <p:spPr>
          <a:xfrm>
            <a:off x="5927036" y="882833"/>
            <a:ext cx="2661210" cy="154899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중복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분산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많은 버튼 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19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개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ko-KR" alt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03C77B5-A7B1-41E7-964D-82561D6C6B6B}"/>
              </a:ext>
            </a:extLst>
          </p:cNvPr>
          <p:cNvSpPr/>
          <p:nvPr/>
        </p:nvSpPr>
        <p:spPr>
          <a:xfrm>
            <a:off x="305125" y="2664033"/>
            <a:ext cx="2339463" cy="710292"/>
          </a:xfrm>
          <a:prstGeom prst="frame">
            <a:avLst>
              <a:gd name="adj1" fmla="val 1023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6D49BD63-F84A-483A-9B16-5D2D9E5A69FB}"/>
              </a:ext>
            </a:extLst>
          </p:cNvPr>
          <p:cNvSpPr/>
          <p:nvPr/>
        </p:nvSpPr>
        <p:spPr>
          <a:xfrm>
            <a:off x="293705" y="1572143"/>
            <a:ext cx="600169" cy="1161513"/>
          </a:xfrm>
          <a:prstGeom prst="frame">
            <a:avLst>
              <a:gd name="adj1" fmla="val 1023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액자 46">
            <a:extLst>
              <a:ext uri="{FF2B5EF4-FFF2-40B4-BE49-F238E27FC236}">
                <a16:creationId xmlns:a16="http://schemas.microsoft.com/office/drawing/2014/main" id="{87E666BE-9884-46FD-809E-6E78AC40136F}"/>
              </a:ext>
            </a:extLst>
          </p:cNvPr>
          <p:cNvSpPr/>
          <p:nvPr/>
        </p:nvSpPr>
        <p:spPr>
          <a:xfrm>
            <a:off x="3801035" y="2647021"/>
            <a:ext cx="1696829" cy="721633"/>
          </a:xfrm>
          <a:prstGeom prst="frame">
            <a:avLst>
              <a:gd name="adj1" fmla="val 1023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24EF8F63-2C97-48B9-8F48-99DD3522784E}"/>
              </a:ext>
            </a:extLst>
          </p:cNvPr>
          <p:cNvSpPr/>
          <p:nvPr/>
        </p:nvSpPr>
        <p:spPr>
          <a:xfrm>
            <a:off x="2493232" y="255936"/>
            <a:ext cx="3031542" cy="573905"/>
          </a:xfrm>
          <a:prstGeom prst="frame">
            <a:avLst>
              <a:gd name="adj1" fmla="val 1023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액자 49">
            <a:extLst>
              <a:ext uri="{FF2B5EF4-FFF2-40B4-BE49-F238E27FC236}">
                <a16:creationId xmlns:a16="http://schemas.microsoft.com/office/drawing/2014/main" id="{57578959-BC4D-4AD7-870B-5F205B9EB9F5}"/>
              </a:ext>
            </a:extLst>
          </p:cNvPr>
          <p:cNvSpPr/>
          <p:nvPr/>
        </p:nvSpPr>
        <p:spPr>
          <a:xfrm>
            <a:off x="3934402" y="789023"/>
            <a:ext cx="1563462" cy="1288060"/>
          </a:xfrm>
          <a:prstGeom prst="frame">
            <a:avLst>
              <a:gd name="adj1" fmla="val 420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액자 50">
            <a:extLst>
              <a:ext uri="{FF2B5EF4-FFF2-40B4-BE49-F238E27FC236}">
                <a16:creationId xmlns:a16="http://schemas.microsoft.com/office/drawing/2014/main" id="{3672BDA6-A345-4B77-B75C-3D4F60F814BA}"/>
              </a:ext>
            </a:extLst>
          </p:cNvPr>
          <p:cNvSpPr/>
          <p:nvPr/>
        </p:nvSpPr>
        <p:spPr>
          <a:xfrm>
            <a:off x="273022" y="255936"/>
            <a:ext cx="1730607" cy="1288060"/>
          </a:xfrm>
          <a:prstGeom prst="frame">
            <a:avLst>
              <a:gd name="adj1" fmla="val 420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D3DD8C8C-333C-4F03-9815-05D856A7FB6B}"/>
              </a:ext>
            </a:extLst>
          </p:cNvPr>
          <p:cNvSpPr/>
          <p:nvPr/>
        </p:nvSpPr>
        <p:spPr>
          <a:xfrm>
            <a:off x="-438462" y="3550163"/>
            <a:ext cx="6766870" cy="3113768"/>
          </a:xfrm>
          <a:prstGeom prst="mathPlus">
            <a:avLst>
              <a:gd name="adj1" fmla="val 1060"/>
            </a:avLst>
          </a:prstGeom>
          <a:solidFill>
            <a:schemeClr val="accent5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38D53F7-A84F-48F1-8F9B-34D0A3DB24C4}"/>
              </a:ext>
            </a:extLst>
          </p:cNvPr>
          <p:cNvSpPr txBox="1">
            <a:spLocks/>
          </p:cNvSpPr>
          <p:nvPr/>
        </p:nvSpPr>
        <p:spPr>
          <a:xfrm>
            <a:off x="5859805" y="4276741"/>
            <a:ext cx="2661210" cy="1596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화면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분할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그룹 핑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중복 제거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7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개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ko-KR" alt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B1DB8660-7C8A-4E75-B49B-91C9E05C98B3}"/>
              </a:ext>
            </a:extLst>
          </p:cNvPr>
          <p:cNvSpPr txBox="1">
            <a:spLocks/>
          </p:cNvSpPr>
          <p:nvPr/>
        </p:nvSpPr>
        <p:spPr>
          <a:xfrm>
            <a:off x="5746700" y="131645"/>
            <a:ext cx="1167516" cy="57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endParaRPr lang="ko-KR" altLang="en-US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756893F7-A26A-488C-828D-00C0DB2B5E5C}"/>
              </a:ext>
            </a:extLst>
          </p:cNvPr>
          <p:cNvSpPr txBox="1">
            <a:spLocks/>
          </p:cNvSpPr>
          <p:nvPr/>
        </p:nvSpPr>
        <p:spPr>
          <a:xfrm>
            <a:off x="5838683" y="3374661"/>
            <a:ext cx="1758226" cy="57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After</a:t>
            </a:r>
            <a:endParaRPr lang="ko-KR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7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A1E4C8A-AFC5-4518-A340-6729E5C8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101" y="0"/>
            <a:ext cx="12218547" cy="68579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DF61AD1-0FD2-41A8-B3E6-DC4653450DE5}"/>
              </a:ext>
            </a:extLst>
          </p:cNvPr>
          <p:cNvSpPr/>
          <p:nvPr/>
        </p:nvSpPr>
        <p:spPr>
          <a:xfrm>
            <a:off x="5696097" y="-18308"/>
            <a:ext cx="3222272" cy="6828788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56DD8A-C2DF-40BB-8DA7-398339C4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913" y="262110"/>
            <a:ext cx="4103370" cy="1689154"/>
          </a:xfrm>
        </p:spPr>
        <p:txBody>
          <a:bodyPr>
            <a:norm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0007CC-9B25-4733-93B8-8EB54A5B1D4F}"/>
              </a:ext>
            </a:extLst>
          </p:cNvPr>
          <p:cNvSpPr/>
          <p:nvPr/>
        </p:nvSpPr>
        <p:spPr>
          <a:xfrm>
            <a:off x="0" y="-44904"/>
            <a:ext cx="5696097" cy="7025367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4DB7EAC5-E6F5-475C-BCF3-EC70780956B7}"/>
              </a:ext>
            </a:extLst>
          </p:cNvPr>
          <p:cNvSpPr txBox="1">
            <a:spLocks/>
          </p:cNvSpPr>
          <p:nvPr/>
        </p:nvSpPr>
        <p:spPr>
          <a:xfrm>
            <a:off x="8964870" y="2594883"/>
            <a:ext cx="2779691" cy="129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F0302020204030204"/>
                <a:ea typeface="맑은 고딕" panose="020B0503020000020004" pitchFamily="50" charset="-127"/>
                <a:cs typeface="+mj-cs"/>
              </a:rPr>
              <a:t>전투 화면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99B8A40-9910-4027-A3F9-23A4ED68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04" y="202487"/>
            <a:ext cx="5257800" cy="267372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5368557-B19A-4FDD-9308-0D34B2AE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2" y="3461344"/>
            <a:ext cx="5293825" cy="29612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091758-F40B-4567-A98B-8DBDB4FB4B36}"/>
              </a:ext>
            </a:extLst>
          </p:cNvPr>
          <p:cNvSpPr/>
          <p:nvPr/>
        </p:nvSpPr>
        <p:spPr>
          <a:xfrm>
            <a:off x="5689317" y="0"/>
            <a:ext cx="3222271" cy="3233044"/>
          </a:xfrm>
          <a:prstGeom prst="rect">
            <a:avLst/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EB56D53-4F49-42AB-9966-EBDDB0126B16}"/>
              </a:ext>
            </a:extLst>
          </p:cNvPr>
          <p:cNvSpPr txBox="1">
            <a:spLocks/>
          </p:cNvSpPr>
          <p:nvPr/>
        </p:nvSpPr>
        <p:spPr>
          <a:xfrm>
            <a:off x="5746700" y="131645"/>
            <a:ext cx="1167516" cy="57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endParaRPr lang="ko-KR" altLang="en-US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6707859-F63A-4E39-8F39-02C39526B9B5}"/>
              </a:ext>
            </a:extLst>
          </p:cNvPr>
          <p:cNvSpPr txBox="1">
            <a:spLocks/>
          </p:cNvSpPr>
          <p:nvPr/>
        </p:nvSpPr>
        <p:spPr>
          <a:xfrm>
            <a:off x="5838683" y="3374661"/>
            <a:ext cx="1758226" cy="57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After</a:t>
            </a:r>
            <a:endParaRPr lang="ko-KR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601429B-D7AB-4EFF-B26B-812FFBD9B8B6}"/>
              </a:ext>
            </a:extLst>
          </p:cNvPr>
          <p:cNvSpPr txBox="1">
            <a:spLocks/>
          </p:cNvSpPr>
          <p:nvPr/>
        </p:nvSpPr>
        <p:spPr>
          <a:xfrm>
            <a:off x="5859805" y="4276741"/>
            <a:ext cx="2973952" cy="1536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1.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버프 색상 구분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중복 되는 버프 </a:t>
            </a:r>
            <a:r>
              <a:rPr lang="ko-KR" altLang="en-US" sz="1800" dirty="0" err="1">
                <a:solidFill>
                  <a:schemeClr val="bg2">
                    <a:lumMod val="75000"/>
                  </a:schemeClr>
                </a:solidFill>
              </a:rPr>
              <a:t>카운팅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레일 간격 조정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4.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순서 창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ko-KR" alt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5880A20-EA2D-45E3-87B4-10E5040DDFC0}"/>
              </a:ext>
            </a:extLst>
          </p:cNvPr>
          <p:cNvSpPr txBox="1">
            <a:spLocks/>
          </p:cNvSpPr>
          <p:nvPr/>
        </p:nvSpPr>
        <p:spPr>
          <a:xfrm>
            <a:off x="5696097" y="1033725"/>
            <a:ext cx="3370342" cy="116282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동일한 버프 색상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버프 중복 시 쌓이는 아이콘 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3. </a:t>
            </a:r>
            <a:r>
              <a:rPr lang="ko-KR" altLang="ko-KR" dirty="0">
                <a:solidFill>
                  <a:schemeClr val="bg2">
                    <a:lumMod val="75000"/>
                  </a:schemeClr>
                </a:solidFill>
              </a:rPr>
              <a:t>알아보기 힘든 공격순서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ko-KR" alt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4CA4BE-F91F-4B19-8D77-F06FA01A8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087" y="3663203"/>
            <a:ext cx="1256417" cy="2302876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268BACA5-33F6-4307-8412-696BFFBF0216}"/>
              </a:ext>
            </a:extLst>
          </p:cNvPr>
          <p:cNvSpPr/>
          <p:nvPr/>
        </p:nvSpPr>
        <p:spPr>
          <a:xfrm>
            <a:off x="3249386" y="771525"/>
            <a:ext cx="1624693" cy="914400"/>
          </a:xfrm>
          <a:prstGeom prst="frame">
            <a:avLst>
              <a:gd name="adj1" fmla="val 42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D09702E2-995E-4669-AF04-68936471C930}"/>
              </a:ext>
            </a:extLst>
          </p:cNvPr>
          <p:cNvSpPr/>
          <p:nvPr/>
        </p:nvSpPr>
        <p:spPr>
          <a:xfrm>
            <a:off x="137701" y="1008289"/>
            <a:ext cx="425475" cy="1432831"/>
          </a:xfrm>
          <a:prstGeom prst="frame">
            <a:avLst>
              <a:gd name="adj1" fmla="val 781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B1EC9F12-4FE1-45FC-89DB-D7F57902098F}"/>
              </a:ext>
            </a:extLst>
          </p:cNvPr>
          <p:cNvSpPr/>
          <p:nvPr/>
        </p:nvSpPr>
        <p:spPr>
          <a:xfrm>
            <a:off x="2996293" y="4171950"/>
            <a:ext cx="681718" cy="424544"/>
          </a:xfrm>
          <a:prstGeom prst="frame">
            <a:avLst>
              <a:gd name="adj1" fmla="val 807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0E7156F1-03EF-4151-A33B-FAC35D177123}"/>
              </a:ext>
            </a:extLst>
          </p:cNvPr>
          <p:cNvSpPr/>
          <p:nvPr/>
        </p:nvSpPr>
        <p:spPr>
          <a:xfrm>
            <a:off x="141157" y="4326758"/>
            <a:ext cx="359132" cy="1575706"/>
          </a:xfrm>
          <a:prstGeom prst="frame">
            <a:avLst>
              <a:gd name="adj1" fmla="val 121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9E572EC1-8FB0-480C-AA74-4A07FD08E46E}"/>
              </a:ext>
            </a:extLst>
          </p:cNvPr>
          <p:cNvSpPr/>
          <p:nvPr/>
        </p:nvSpPr>
        <p:spPr>
          <a:xfrm>
            <a:off x="132222" y="3621375"/>
            <a:ext cx="359132" cy="330370"/>
          </a:xfrm>
          <a:prstGeom prst="frame">
            <a:avLst>
              <a:gd name="adj1" fmla="val 121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60A4879-0F0A-4522-84A4-4904DB8620D0}"/>
              </a:ext>
            </a:extLst>
          </p:cNvPr>
          <p:cNvSpPr/>
          <p:nvPr/>
        </p:nvSpPr>
        <p:spPr>
          <a:xfrm>
            <a:off x="607642" y="3767272"/>
            <a:ext cx="441859" cy="122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3EC8C2A-E9F2-4DDB-BA21-F9D7792C4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56DD8A-C2DF-40BB-8DA7-398339C4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구현</a:t>
            </a:r>
          </a:p>
        </p:txBody>
      </p:sp>
      <p:pic>
        <p:nvPicPr>
          <p:cNvPr id="6" name="그림 5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F082F205-BF83-452C-A877-DF3005920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" r="4130" b="-3"/>
          <a:stretch/>
        </p:blipFill>
        <p:spPr>
          <a:xfrm>
            <a:off x="633999" y="581098"/>
            <a:ext cx="4020297" cy="2476136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C1AF91A-9F71-4D20-9DB7-FC5257032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0529BD59-371E-4F2A-B55E-E6C915F5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31DEEA8-D284-49F0-82B0-06C190505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0" name="내용 개체 틀 2">
            <a:extLst>
              <a:ext uri="{FF2B5EF4-FFF2-40B4-BE49-F238E27FC236}">
                <a16:creationId xmlns:a16="http://schemas.microsoft.com/office/drawing/2014/main" id="{4CDA6353-098A-425B-844C-ADBAFD722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906185"/>
              </p:ext>
            </p:extLst>
          </p:nvPr>
        </p:nvGraphicFramePr>
        <p:xfrm>
          <a:off x="5144679" y="2198914"/>
          <a:ext cx="640506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D8ADAAAB-6D26-4569-930C-480300F01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99" y="3328416"/>
            <a:ext cx="4102383" cy="24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7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5373C1-ED39-45C2-9F50-276F6E4E01E0}"/>
              </a:ext>
            </a:extLst>
          </p:cNvPr>
          <p:cNvSpPr/>
          <p:nvPr/>
        </p:nvSpPr>
        <p:spPr>
          <a:xfrm>
            <a:off x="5331279" y="1538287"/>
            <a:ext cx="6462032" cy="4045095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C8BC35-858E-4BB3-B47E-529133CE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3" y="365852"/>
            <a:ext cx="9857395" cy="818990"/>
          </a:xfrm>
        </p:spPr>
        <p:txBody>
          <a:bodyPr>
            <a:normAutofit/>
          </a:bodyPr>
          <a:lstStyle/>
          <a:p>
            <a:r>
              <a:rPr lang="ko-KR" altLang="en-US" b="0" i="0" dirty="0" err="1">
                <a:solidFill>
                  <a:srgbClr val="E9C7ED"/>
                </a:solidFill>
                <a:effectLst/>
                <a:latin typeface="Open Sans" panose="020B0604020202020204" pitchFamily="34" charset="0"/>
              </a:rPr>
              <a:t>구텐베르크</a:t>
            </a:r>
            <a:r>
              <a:rPr lang="ko-KR" altLang="en-US" b="0" i="0" dirty="0">
                <a:solidFill>
                  <a:srgbClr val="E9C7ED"/>
                </a:solidFill>
                <a:effectLst/>
                <a:latin typeface="Open Sans" panose="020B0604020202020204" pitchFamily="34" charset="0"/>
              </a:rPr>
              <a:t> 다이어그램  </a:t>
            </a:r>
            <a:r>
              <a:rPr lang="en-US" altLang="ko-KR" b="0" i="0" dirty="0">
                <a:solidFill>
                  <a:srgbClr val="E9C7ED"/>
                </a:solidFill>
                <a:effectLst/>
                <a:latin typeface="Open Sans" panose="020B0604020202020204" pitchFamily="34" charset="0"/>
              </a:rPr>
              <a:t>Gutenberg's Diagram</a:t>
            </a:r>
            <a:endParaRPr lang="ko-KR" altLang="en-US" dirty="0">
              <a:solidFill>
                <a:srgbClr val="E9C7ED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1D5324B-065A-49E0-ABA2-309E49CD8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85" y="1538287"/>
            <a:ext cx="4819650" cy="40100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B00E6-5DAD-4AC4-9CC9-E90400EF8C3E}"/>
              </a:ext>
            </a:extLst>
          </p:cNvPr>
          <p:cNvSpPr txBox="1"/>
          <p:nvPr/>
        </p:nvSpPr>
        <p:spPr>
          <a:xfrm>
            <a:off x="5414281" y="1793438"/>
            <a:ext cx="600755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altLang="ko-KR" sz="20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Open Sans" panose="020B0606030504020204" pitchFamily="34" charset="0"/>
              </a:rPr>
              <a:t>1.</a:t>
            </a:r>
            <a:r>
              <a:rPr lang="ko-KR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" panose="020B0606030504020204" pitchFamily="34" charset="0"/>
              </a:rPr>
              <a:t>유저</a:t>
            </a:r>
            <a:r>
              <a:rPr lang="ko-KR" altLang="en-US" sz="20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Open Sans" panose="020B0606030504020204" pitchFamily="34" charset="0"/>
              </a:rPr>
              <a:t>가 처음 보는 상단부분에 플레이어창을 위치시켜 집중력을 높입니다</a:t>
            </a:r>
            <a:r>
              <a:rPr lang="en-US" altLang="ko-KR" sz="20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 rtl="0"/>
            <a:r>
              <a:rPr lang="en-US" altLang="ko-KR" sz="2000" b="0" i="0" dirty="0"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    </a:t>
            </a:r>
          </a:p>
          <a:p>
            <a:pPr algn="l" rtl="0"/>
            <a:r>
              <a:rPr lang="en-US" altLang="ko-KR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</a:rPr>
              <a:t>2.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</a:rPr>
              <a:t>다음에 보는 우 상단에 공지 이미지와 채팅을 넣어 유저들의 관심을 이끕니다</a:t>
            </a:r>
            <a:r>
              <a:rPr lang="en-US" altLang="ko-KR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 rtl="0"/>
            <a:r>
              <a:rPr lang="en-US" altLang="ko-KR" sz="2000" b="0" i="0" dirty="0"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     </a:t>
            </a:r>
          </a:p>
          <a:p>
            <a:pPr algn="l" rtl="0"/>
            <a:r>
              <a:rPr lang="en-US" altLang="ko-KR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3.</a:t>
            </a:r>
            <a:r>
              <a:rPr lang="ko-KR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좌 하단 메뉴 버튼들로 시선을 고정시킵니다</a:t>
            </a:r>
            <a:r>
              <a:rPr lang="en-US" altLang="ko-KR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 rtl="0"/>
            <a:endParaRPr lang="en-US" altLang="ko-KR" sz="2000" b="0" i="0" dirty="0">
              <a:solidFill>
                <a:srgbClr val="FFC000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en-US" altLang="ko-KR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4.</a:t>
            </a:r>
            <a:r>
              <a:rPr lang="ko-KR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마지막 오른쪽 하단 영역에 전투를 호출하는 버튼을 만들어 유저가 쉽고 빠르게 액션을 취할 수 있도록 유도합니다</a:t>
            </a:r>
            <a:r>
              <a:rPr lang="en-US" altLang="ko-KR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38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액자 31">
            <a:extLst>
              <a:ext uri="{FF2B5EF4-FFF2-40B4-BE49-F238E27FC236}">
                <a16:creationId xmlns:a16="http://schemas.microsoft.com/office/drawing/2014/main" id="{10A5F396-DFAC-4601-998A-5726B2524BF8}"/>
              </a:ext>
            </a:extLst>
          </p:cNvPr>
          <p:cNvSpPr/>
          <p:nvPr/>
        </p:nvSpPr>
        <p:spPr>
          <a:xfrm>
            <a:off x="250674" y="1549379"/>
            <a:ext cx="4664625" cy="1807372"/>
          </a:xfrm>
          <a:prstGeom prst="frame">
            <a:avLst>
              <a:gd name="adj1" fmla="val 790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02473C26-0BB2-46EC-BB15-45BE0F11AF02}"/>
              </a:ext>
            </a:extLst>
          </p:cNvPr>
          <p:cNvSpPr/>
          <p:nvPr/>
        </p:nvSpPr>
        <p:spPr>
          <a:xfrm>
            <a:off x="374826" y="3746664"/>
            <a:ext cx="4634051" cy="2806535"/>
          </a:xfrm>
          <a:prstGeom prst="frame">
            <a:avLst>
              <a:gd name="adj1" fmla="val 28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1C075F-6D69-40FB-8282-6242FABE48D4}"/>
              </a:ext>
            </a:extLst>
          </p:cNvPr>
          <p:cNvSpPr/>
          <p:nvPr/>
        </p:nvSpPr>
        <p:spPr>
          <a:xfrm>
            <a:off x="8795214" y="-50860"/>
            <a:ext cx="3448205" cy="6908859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9EC5D1-C84F-4E84-B2D2-79853DBA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81" y="-48442"/>
            <a:ext cx="3117017" cy="16539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F7D3D5-4FA2-48AA-978A-6D39DFA5A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644" y="1675430"/>
            <a:ext cx="3108960" cy="16813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FD9F5D-647B-4BE2-A7C2-6B4A1149F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81" y="3462158"/>
            <a:ext cx="3108958" cy="16690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459B1B-E121-47EA-ADF8-4126C4867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040" y="5165281"/>
            <a:ext cx="3108958" cy="1682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5033F4F-071F-42FF-AC35-9AE2D4ECFF6A}"/>
              </a:ext>
            </a:extLst>
          </p:cNvPr>
          <p:cNvSpPr txBox="1"/>
          <p:nvPr/>
        </p:nvSpPr>
        <p:spPr>
          <a:xfrm>
            <a:off x="263004" y="476127"/>
            <a:ext cx="413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E389"/>
                </a:solidFill>
              </a:rPr>
              <a:t>좌상단</a:t>
            </a:r>
            <a:r>
              <a:rPr lang="ko-KR" altLang="en-US" sz="2800" b="1" dirty="0"/>
              <a:t>의 플레이어 창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362668A-618D-4DD5-9A81-7D4185F7F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17" y="1606007"/>
            <a:ext cx="4498167" cy="1642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6D45FE-00BB-444A-98D2-853EEB977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18" y="3853987"/>
            <a:ext cx="4482381" cy="254350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B2FEB09-D18A-418E-A386-FEA7F17C52B1}"/>
              </a:ext>
            </a:extLst>
          </p:cNvPr>
          <p:cNvCxnSpPr>
            <a:cxnSpLocks/>
          </p:cNvCxnSpPr>
          <p:nvPr/>
        </p:nvCxnSpPr>
        <p:spPr>
          <a:xfrm flipV="1">
            <a:off x="4397608" y="903015"/>
            <a:ext cx="4772485" cy="37241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AA9CCF0-3F06-4DF3-A694-6D92C526F84E}"/>
              </a:ext>
            </a:extLst>
          </p:cNvPr>
          <p:cNvCxnSpPr>
            <a:cxnSpLocks/>
          </p:cNvCxnSpPr>
          <p:nvPr/>
        </p:nvCxnSpPr>
        <p:spPr>
          <a:xfrm flipV="1">
            <a:off x="4397608" y="2516091"/>
            <a:ext cx="4789693" cy="2521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0A3C850-B1A4-4962-8D43-341B425B643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380400" y="4296696"/>
            <a:ext cx="4694581" cy="1171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DE27431-0378-4D2F-9397-BE1CCFF68A5D}"/>
              </a:ext>
            </a:extLst>
          </p:cNvPr>
          <p:cNvCxnSpPr>
            <a:cxnSpLocks/>
          </p:cNvCxnSpPr>
          <p:nvPr/>
        </p:nvCxnSpPr>
        <p:spPr>
          <a:xfrm>
            <a:off x="4380400" y="5844991"/>
            <a:ext cx="4702638" cy="261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1018897-D817-425A-BB8D-E97448A3385A}"/>
              </a:ext>
            </a:extLst>
          </p:cNvPr>
          <p:cNvCxnSpPr>
            <a:cxnSpLocks/>
          </p:cNvCxnSpPr>
          <p:nvPr/>
        </p:nvCxnSpPr>
        <p:spPr>
          <a:xfrm>
            <a:off x="2699031" y="3317939"/>
            <a:ext cx="0" cy="5360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6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6F0C69-E9F0-4633-A953-D1220A05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97" y="2023866"/>
            <a:ext cx="3439005" cy="281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4AC36-BE5B-4B15-B44C-E6EAAAA4DD37}"/>
              </a:ext>
            </a:extLst>
          </p:cNvPr>
          <p:cNvSpPr txBox="1"/>
          <p:nvPr/>
        </p:nvSpPr>
        <p:spPr>
          <a:xfrm>
            <a:off x="284480" y="545950"/>
            <a:ext cx="4134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E389"/>
                </a:solidFill>
              </a:rPr>
              <a:t>우상단</a:t>
            </a:r>
            <a:r>
              <a:rPr lang="ko-KR" altLang="en-US" sz="2800" b="1" dirty="0"/>
              <a:t>의 공지창과 채팅버튼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5C79A4-3EE2-4495-9112-476044D8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87173"/>
            <a:ext cx="2451369" cy="31361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0711D7-6C70-4A0C-B71F-A554C7575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40" y="234718"/>
            <a:ext cx="5586615" cy="3091153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F2AE07F8-2C76-42D0-8D3C-4F732C7A010E}"/>
              </a:ext>
            </a:extLst>
          </p:cNvPr>
          <p:cNvSpPr/>
          <p:nvPr/>
        </p:nvSpPr>
        <p:spPr>
          <a:xfrm>
            <a:off x="281668" y="1945981"/>
            <a:ext cx="3647956" cy="2888152"/>
          </a:xfrm>
          <a:prstGeom prst="frame">
            <a:avLst>
              <a:gd name="adj1" fmla="val 28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535E3CD-B13A-4A0D-B822-374E7250A672}"/>
              </a:ext>
            </a:extLst>
          </p:cNvPr>
          <p:cNvSpPr/>
          <p:nvPr/>
        </p:nvSpPr>
        <p:spPr>
          <a:xfrm>
            <a:off x="5130091" y="176291"/>
            <a:ext cx="5695564" cy="3194535"/>
          </a:xfrm>
          <a:prstGeom prst="frame">
            <a:avLst>
              <a:gd name="adj1" fmla="val 28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ACC35966-C8AD-4DD9-9F7B-D6546E485A8C}"/>
              </a:ext>
            </a:extLst>
          </p:cNvPr>
          <p:cNvSpPr/>
          <p:nvPr/>
        </p:nvSpPr>
        <p:spPr>
          <a:xfrm>
            <a:off x="6036894" y="3390057"/>
            <a:ext cx="2609266" cy="3291652"/>
          </a:xfrm>
          <a:prstGeom prst="frame">
            <a:avLst>
              <a:gd name="adj1" fmla="val 28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95679C-1580-4855-B1F2-147CF234EBC3}"/>
              </a:ext>
            </a:extLst>
          </p:cNvPr>
          <p:cNvCxnSpPr>
            <a:cxnSpLocks/>
          </p:cNvCxnSpPr>
          <p:nvPr/>
        </p:nvCxnSpPr>
        <p:spPr>
          <a:xfrm flipV="1">
            <a:off x="3731172" y="2023866"/>
            <a:ext cx="1507868" cy="845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432B7B3-A091-42A1-98A9-611B0116454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665150" y="4171329"/>
            <a:ext cx="2430850" cy="883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60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액자 21">
            <a:extLst>
              <a:ext uri="{FF2B5EF4-FFF2-40B4-BE49-F238E27FC236}">
                <a16:creationId xmlns:a16="http://schemas.microsoft.com/office/drawing/2014/main" id="{30259F4A-7D71-4D1B-B010-BD19ED52218C}"/>
              </a:ext>
            </a:extLst>
          </p:cNvPr>
          <p:cNvSpPr/>
          <p:nvPr/>
        </p:nvSpPr>
        <p:spPr>
          <a:xfrm>
            <a:off x="7122748" y="3429000"/>
            <a:ext cx="5067065" cy="3428999"/>
          </a:xfrm>
          <a:prstGeom prst="frame">
            <a:avLst>
              <a:gd name="adj1" fmla="val 412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8C9C3B23-04DF-4082-8882-1B019F3306FE}"/>
              </a:ext>
            </a:extLst>
          </p:cNvPr>
          <p:cNvSpPr/>
          <p:nvPr/>
        </p:nvSpPr>
        <p:spPr>
          <a:xfrm>
            <a:off x="9587933" y="545950"/>
            <a:ext cx="2604068" cy="3162557"/>
          </a:xfrm>
          <a:prstGeom prst="frame">
            <a:avLst>
              <a:gd name="adj1" fmla="val 135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22972214-C94D-4CC8-87A7-435B9237BCBB}"/>
              </a:ext>
            </a:extLst>
          </p:cNvPr>
          <p:cNvSpPr/>
          <p:nvPr/>
        </p:nvSpPr>
        <p:spPr>
          <a:xfrm>
            <a:off x="4417691" y="4029594"/>
            <a:ext cx="2025739" cy="2757267"/>
          </a:xfrm>
          <a:prstGeom prst="frame">
            <a:avLst>
              <a:gd name="adj1" fmla="val 1136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FBCA4605-FAB6-4BFF-812F-2B57F938B50E}"/>
              </a:ext>
            </a:extLst>
          </p:cNvPr>
          <p:cNvSpPr/>
          <p:nvPr/>
        </p:nvSpPr>
        <p:spPr>
          <a:xfrm>
            <a:off x="-34469" y="4236970"/>
            <a:ext cx="4284446" cy="2549892"/>
          </a:xfrm>
          <a:prstGeom prst="frame">
            <a:avLst>
              <a:gd name="adj1" fmla="val 1001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6E182BF4-6AF3-4DB7-8935-21107A96F485}"/>
              </a:ext>
            </a:extLst>
          </p:cNvPr>
          <p:cNvSpPr/>
          <p:nvPr/>
        </p:nvSpPr>
        <p:spPr>
          <a:xfrm>
            <a:off x="350799" y="1567581"/>
            <a:ext cx="4730681" cy="1808110"/>
          </a:xfrm>
          <a:prstGeom prst="frame">
            <a:avLst>
              <a:gd name="adj1" fmla="val 135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92A8184D-496C-4C42-90BD-992B2B4BA901}"/>
              </a:ext>
            </a:extLst>
          </p:cNvPr>
          <p:cNvSpPr/>
          <p:nvPr/>
        </p:nvSpPr>
        <p:spPr>
          <a:xfrm>
            <a:off x="5201403" y="71139"/>
            <a:ext cx="4095871" cy="2360004"/>
          </a:xfrm>
          <a:prstGeom prst="frame">
            <a:avLst>
              <a:gd name="adj1" fmla="val 135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4AC36-BE5B-4B15-B44C-E6EAAAA4DD37}"/>
              </a:ext>
            </a:extLst>
          </p:cNvPr>
          <p:cNvSpPr txBox="1"/>
          <p:nvPr/>
        </p:nvSpPr>
        <p:spPr>
          <a:xfrm>
            <a:off x="284480" y="545950"/>
            <a:ext cx="413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E389"/>
                </a:solidFill>
              </a:rPr>
              <a:t>좌하단</a:t>
            </a:r>
            <a:r>
              <a:rPr lang="ko-KR" altLang="en-US" sz="2800" b="1" dirty="0"/>
              <a:t>의 버튼모음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716CF-C2F8-4097-BD32-2C370A8A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3" y="1677790"/>
            <a:ext cx="4477375" cy="1600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D7BAAC-6FD5-46D5-BD10-542B1F97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" y="4315713"/>
            <a:ext cx="4110540" cy="23113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8E03E6-2A82-479D-A24F-9AC04E471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066" y="4156844"/>
            <a:ext cx="1769534" cy="25146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A46A12-EF3A-4C97-A962-3A7798303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8" y="3759365"/>
            <a:ext cx="2667276" cy="15089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6642F0-8878-4A87-9BE9-4F8EBD55B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461" y="4099750"/>
            <a:ext cx="2698957" cy="15158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8167FA-9732-4EC8-8730-C1DEAC46D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965" y="4394471"/>
            <a:ext cx="2679096" cy="15089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E13F44-5BAC-4158-A241-A40351CB3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357" y="4750911"/>
            <a:ext cx="2604068" cy="14599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D06E43-F48E-4B5E-B1A1-5570898C1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3353" y="5130059"/>
            <a:ext cx="2478161" cy="13862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A3DAD95-7770-4678-8133-A31D17F20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682" y="5435566"/>
            <a:ext cx="2407191" cy="13512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CB992E3-E9B3-4678-B9D4-AC9774296D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0171" y="186555"/>
            <a:ext cx="3871019" cy="21528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AD8D1F3-D890-40A4-9A20-5119A5E7F2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4498" y="647275"/>
            <a:ext cx="2325337" cy="294484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76DDD21-5E09-48C0-9568-786703845628}"/>
              </a:ext>
            </a:extLst>
          </p:cNvPr>
          <p:cNvCxnSpPr>
            <a:cxnSpLocks/>
          </p:cNvCxnSpPr>
          <p:nvPr/>
        </p:nvCxnSpPr>
        <p:spPr>
          <a:xfrm>
            <a:off x="1120154" y="3111383"/>
            <a:ext cx="122142" cy="1196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0702D4D-7B35-462D-8C25-9715DE2CA333}"/>
              </a:ext>
            </a:extLst>
          </p:cNvPr>
          <p:cNvCxnSpPr>
            <a:cxnSpLocks/>
          </p:cNvCxnSpPr>
          <p:nvPr/>
        </p:nvCxnSpPr>
        <p:spPr>
          <a:xfrm>
            <a:off x="2509736" y="3055527"/>
            <a:ext cx="2204043" cy="1026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86E7C1-F65F-4BF7-AAD0-7E6775AC751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64203" y="1262961"/>
            <a:ext cx="1675968" cy="10363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9B6F27-FBDB-4F12-879F-50D96FC2F3A7}"/>
              </a:ext>
            </a:extLst>
          </p:cNvPr>
          <p:cNvCxnSpPr>
            <a:cxnSpLocks/>
          </p:cNvCxnSpPr>
          <p:nvPr/>
        </p:nvCxnSpPr>
        <p:spPr>
          <a:xfrm>
            <a:off x="4637433" y="2681704"/>
            <a:ext cx="5067065" cy="47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39FAA49-DBBB-4587-BDFF-4CE700C6F07F}"/>
              </a:ext>
            </a:extLst>
          </p:cNvPr>
          <p:cNvCxnSpPr>
            <a:cxnSpLocks/>
          </p:cNvCxnSpPr>
          <p:nvPr/>
        </p:nvCxnSpPr>
        <p:spPr>
          <a:xfrm>
            <a:off x="6391147" y="5471383"/>
            <a:ext cx="1034349" cy="91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7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갤러리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1A212F"/>
      </a:dk2>
      <a:lt2>
        <a:srgbClr val="F3F0F0"/>
      </a:lt2>
      <a:accent1>
        <a:srgbClr val="44B0A9"/>
      </a:accent1>
      <a:accent2>
        <a:srgbClr val="3A87B2"/>
      </a:accent2>
      <a:accent3>
        <a:srgbClr val="4C67C4"/>
      </a:accent3>
      <a:accent4>
        <a:srgbClr val="533CB3"/>
      </a:accent4>
      <a:accent5>
        <a:srgbClr val="954CC4"/>
      </a:accent5>
      <a:accent6>
        <a:srgbClr val="B23AB0"/>
      </a:accent6>
      <a:hlink>
        <a:srgbClr val="BF3F47"/>
      </a:hlink>
      <a:folHlink>
        <a:srgbClr val="7F7F7F"/>
      </a:folHlink>
    </a:clrScheme>
    <a:fontScheme name="Retrospect">
      <a:majorFont>
        <a:latin typeface="Malgun Gothic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lgun Gothic Semi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630</TotalTime>
  <Words>262</Words>
  <Application>Microsoft Office PowerPoint</Application>
  <PresentationFormat>와이드스크린</PresentationFormat>
  <Paragraphs>83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Malgun Gothic Semilight</vt:lpstr>
      <vt:lpstr>Malgun Gothic</vt:lpstr>
      <vt:lpstr>Malgun Gothic</vt:lpstr>
      <vt:lpstr>Arial</vt:lpstr>
      <vt:lpstr>Calibri</vt:lpstr>
      <vt:lpstr>Calibri Light</vt:lpstr>
      <vt:lpstr>Open Sans</vt:lpstr>
      <vt:lpstr>Rockwell</vt:lpstr>
      <vt:lpstr>Wingdings</vt:lpstr>
      <vt:lpstr>추억</vt:lpstr>
      <vt:lpstr>갤러리</vt:lpstr>
      <vt:lpstr>Office 테마</vt:lpstr>
      <vt:lpstr>Office Theme</vt:lpstr>
      <vt:lpstr>RetrospectVTI</vt:lpstr>
      <vt:lpstr>기말 프로젝트</vt:lpstr>
      <vt:lpstr>UI 설계 이유</vt:lpstr>
      <vt:lpstr> </vt:lpstr>
      <vt:lpstr> </vt:lpstr>
      <vt:lpstr>구현</vt:lpstr>
      <vt:lpstr>구텐베르크 다이어그램  Gutenberg's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한계점</vt:lpstr>
      <vt:lpstr>기대효과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기말 프로젝트</dc:title>
  <dc:creator>조현식(2017182041)</dc:creator>
  <cp:lastModifiedBy>최 윤태</cp:lastModifiedBy>
  <cp:revision>78</cp:revision>
  <dcterms:created xsi:type="dcterms:W3CDTF">2021-06-14T17:31:42Z</dcterms:created>
  <dcterms:modified xsi:type="dcterms:W3CDTF">2021-06-16T10:06:13Z</dcterms:modified>
</cp:coreProperties>
</file>